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31"/>
  </p:handoutMasterIdLst>
  <p:sldIdLst>
    <p:sldId id="3553" r:id="rId3"/>
    <p:sldId id="386" r:id="rId4"/>
    <p:sldId id="387" r:id="rId6"/>
    <p:sldId id="3525" r:id="rId7"/>
    <p:sldId id="3497" r:id="rId8"/>
    <p:sldId id="3489" r:id="rId9"/>
    <p:sldId id="3498" r:id="rId10"/>
    <p:sldId id="3499" r:id="rId11"/>
    <p:sldId id="3500" r:id="rId12"/>
    <p:sldId id="3501" r:id="rId13"/>
    <p:sldId id="3502" r:id="rId14"/>
    <p:sldId id="3503" r:id="rId15"/>
    <p:sldId id="3504" r:id="rId16"/>
    <p:sldId id="3505" r:id="rId17"/>
    <p:sldId id="3490" r:id="rId18"/>
    <p:sldId id="3506" r:id="rId19"/>
    <p:sldId id="3507" r:id="rId20"/>
    <p:sldId id="3508" r:id="rId21"/>
    <p:sldId id="3509" r:id="rId22"/>
    <p:sldId id="3511" r:id="rId23"/>
    <p:sldId id="3491" r:id="rId24"/>
    <p:sldId id="3512" r:id="rId25"/>
    <p:sldId id="3513" r:id="rId26"/>
    <p:sldId id="3514" r:id="rId27"/>
    <p:sldId id="3515" r:id="rId28"/>
    <p:sldId id="3516" r:id="rId29"/>
    <p:sldId id="3518" r:id="rId30"/>
  </p:sldIdLst>
  <p:sldSz cx="12192000" cy="6858000"/>
  <p:notesSz cx="6858000" cy="9144000"/>
  <p:embeddedFontLst>
    <p:embeddedFont>
      <p:font typeface="汉仪超粗宋简" panose="02010600000101010101" charset="-122"/>
      <p:regular r:id="rId36"/>
    </p:embeddedFont>
    <p:embeddedFont>
      <p:font typeface="微软雅黑" panose="020B0503020204020204" pitchFamily="34" charset="-122"/>
      <p:regular r:id="rId37"/>
    </p:embeddedFont>
    <p:embeddedFont>
      <p:font typeface="方正黑体_GBK" panose="03000509000000000000" charset="-122"/>
      <p:regular r:id="rId38"/>
    </p:embeddedFont>
    <p:embeddedFont>
      <p:font typeface="Aa攒劲小楷" panose="02010600010101010101" charset="-122"/>
      <p:regular r:id="rId39"/>
    </p:embeddedFont>
    <p:embeddedFont>
      <p:font typeface="汉仪劲楷简" panose="00020600040101010101" charset="-122"/>
      <p:regular r:id="rId40"/>
    </p:embeddedFont>
    <p:embeddedFont>
      <p:font typeface="印品赤壁赋体" panose="02000500000000000000" charset="-122"/>
      <p:regular r:id="rId41"/>
    </p:embeddedFont>
    <p:embeddedFont>
      <p:font typeface="三极正智黑简体" panose="00000500000000000000" charset="-122"/>
      <p:regular r:id="rId42"/>
    </p:embeddedFont>
    <p:embeddedFont>
      <p:font typeface="三极正极黑简体" panose="00000500000000000000" charset="-122"/>
      <p:regular r:id="rId43"/>
    </p:embeddedFont>
    <p:embeddedFont>
      <p:font typeface="字魂105号-简雅黑" panose="00000500000000000000" charset="-122"/>
      <p:regular r:id="rId44"/>
    </p:embeddedFont>
    <p:embeddedFont>
      <p:font typeface="Calibri" panose="020F0502020204030204" charset="0"/>
      <p:regular r:id="rId45"/>
      <p:bold r:id="rId46"/>
      <p:italic r:id="rId47"/>
      <p:boldItalic r:id="rId48"/>
    </p:embeddedFont>
  </p:embeddedFontLst>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9" userDrawn="1">
          <p15:clr>
            <a:srgbClr val="A4A3A4"/>
          </p15:clr>
        </p15:guide>
        <p15:guide id="2" orient="horz" pos="814" userDrawn="1">
          <p15:clr>
            <a:srgbClr val="A4A3A4"/>
          </p15:clr>
        </p15:guide>
        <p15:guide id="3" pos="699" userDrawn="1">
          <p15:clr>
            <a:srgbClr val="A4A3A4"/>
          </p15:clr>
        </p15:guide>
        <p15:guide id="4" pos="6971" userDrawn="1">
          <p15:clr>
            <a:srgbClr val="A4A3A4"/>
          </p15:clr>
        </p15:guide>
        <p15:guide id="5" orient="horz" pos="3800" userDrawn="1">
          <p15:clr>
            <a:srgbClr val="A4A3A4"/>
          </p15:clr>
        </p15:guide>
        <p15:guide id="6" pos="3826" userDrawn="1">
          <p15:clr>
            <a:srgbClr val="A4A3A4"/>
          </p15:clr>
        </p15:guide>
        <p15:guide id="7" orient="horz" pos="14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D60000"/>
    <a:srgbClr val="F05327"/>
    <a:srgbClr val="277B55"/>
    <a:srgbClr val="34A471"/>
    <a:srgbClr val="4DB284"/>
    <a:srgbClr val="C2E5D5"/>
    <a:srgbClr val="3C8C68"/>
    <a:srgbClr val="F6D879"/>
    <a:srgbClr val="C0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93" autoAdjust="0"/>
    <p:restoredTop sz="96238" autoAdjust="0"/>
  </p:normalViewPr>
  <p:slideViewPr>
    <p:cSldViewPr snapToGrid="0" showGuides="1">
      <p:cViewPr varScale="1">
        <p:scale>
          <a:sx n="86" d="100"/>
          <a:sy n="86" d="100"/>
        </p:scale>
        <p:origin x="475" y="58"/>
      </p:cViewPr>
      <p:guideLst>
        <p:guide orient="horz" pos="2269"/>
        <p:guide orient="horz" pos="814"/>
        <p:guide pos="699"/>
        <p:guide pos="6971"/>
        <p:guide orient="horz" pos="3800"/>
        <p:guide pos="3826"/>
        <p:guide orient="horz" pos="1449"/>
      </p:guideLst>
    </p:cSldViewPr>
  </p:slideViewPr>
  <p:notesTextViewPr>
    <p:cViewPr>
      <p:scale>
        <a:sx n="1" d="1"/>
        <a:sy n="1" d="1"/>
      </p:scale>
      <p:origin x="0" y="0"/>
    </p:cViewPr>
  </p:notesTextViewPr>
  <p:notesViewPr>
    <p:cSldViewPr snapToGrid="0" showGuides="1">
      <p:cViewPr varScale="1">
        <p:scale>
          <a:sx n="81" d="100"/>
          <a:sy n="81" d="100"/>
        </p:scale>
        <p:origin x="2922" y="102"/>
      </p:cViewPr>
      <p:guideLst>
        <p:guide orient="horz" pos="3026"/>
        <p:guide pos="21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9" Type="http://schemas.openxmlformats.org/officeDocument/2006/relationships/tags" Target="tags/tag19.xml"/><Relationship Id="rId48" Type="http://schemas.openxmlformats.org/officeDocument/2006/relationships/font" Target="fonts/font13.fntdata"/><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2.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思源黑体 CN Normal" panose="020B0400000000000000" charset="-122"/>
              <a:cs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Normal" panose="020B0400000000000000" charset="-122"/>
              </a:rPr>
            </a:fld>
            <a:endParaRPr lang="zh-CN" altLang="en-US">
              <a:ea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思源黑体 CN Normal" panose="020B0400000000000000" charset="-122"/>
              <a:cs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Normal" panose="020B0400000000000000" charset="-122"/>
              </a:rPr>
            </a:fld>
            <a:endParaRPr lang="zh-CN" altLang="en-US">
              <a:ea typeface="思源黑体 CN Normal" panose="020B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F4F39D6B-3B0B-46FE-B8BE-0F0A56ED4D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F051B22D-B9B7-460C-AFF5-E4A2A2B766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3B89E-2991-4F16-93D4-0E2964DD438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descr="C:/Users/Administrator/AppData/Local/Temp/picturecompress_20220324173140/output_1.pngoutput_1"/>
          <p:cNvPicPr>
            <a:picLocks noChangeAspect="1"/>
          </p:cNvPicPr>
          <p:nvPr userDrawn="1"/>
        </p:nvPicPr>
        <p:blipFill>
          <a:blip r:embed="rId2"/>
          <a:stretch>
            <a:fillRect/>
          </a:stretch>
        </p:blipFill>
        <p:spPr>
          <a:xfrm>
            <a:off x="0" y="0"/>
            <a:ext cx="12200890" cy="6858000"/>
          </a:xfrm>
          <a:prstGeom prst="rect">
            <a:avLst/>
          </a:prstGeom>
        </p:spPr>
      </p:pic>
      <p:pic>
        <p:nvPicPr>
          <p:cNvPr id="3" name="图片 2" descr="C:/Users/Administrator/AppData/Local/Temp/picturecompress_20220324173208/output_1.pngoutput_1"/>
          <p:cNvPicPr>
            <a:picLocks noChangeAspect="1"/>
          </p:cNvPicPr>
          <p:nvPr userDrawn="1"/>
        </p:nvPicPr>
        <p:blipFill>
          <a:blip r:embed="rId3"/>
          <a:stretch>
            <a:fillRect/>
          </a:stretch>
        </p:blipFill>
        <p:spPr>
          <a:xfrm>
            <a:off x="0" y="763270"/>
            <a:ext cx="12192000" cy="6094730"/>
          </a:xfrm>
          <a:prstGeom prst="rect">
            <a:avLst/>
          </a:prstGeom>
        </p:spPr>
      </p:pic>
      <p:pic>
        <p:nvPicPr>
          <p:cNvPr id="9" name="图片 8" descr="C:/Users/Administrator/AppData/Local/Temp/picturecompress_20220324173222/output_1.pngoutput_1"/>
          <p:cNvPicPr>
            <a:picLocks noChangeAspect="1"/>
          </p:cNvPicPr>
          <p:nvPr userDrawn="1"/>
        </p:nvPicPr>
        <p:blipFill>
          <a:blip r:embed="rId4"/>
          <a:srcRect t="54845" r="70974"/>
          <a:stretch>
            <a:fillRect/>
          </a:stretch>
        </p:blipFill>
        <p:spPr>
          <a:xfrm>
            <a:off x="635" y="4105910"/>
            <a:ext cx="3538855" cy="2752090"/>
          </a:xfrm>
          <a:prstGeom prst="rect">
            <a:avLst/>
          </a:prstGeom>
        </p:spPr>
      </p:pic>
      <p:pic>
        <p:nvPicPr>
          <p:cNvPr id="11" name="图片 10" descr="C:/Users/Administrator/AppData/Local/Temp/picturecompress_20220324173222/output_1.pngoutput_1"/>
          <p:cNvPicPr>
            <a:picLocks noChangeAspect="1"/>
          </p:cNvPicPr>
          <p:nvPr userDrawn="1"/>
        </p:nvPicPr>
        <p:blipFill>
          <a:blip r:embed="rId4"/>
          <a:srcRect l="92031" t="13305" r="3375" b="68618"/>
          <a:stretch>
            <a:fillRect/>
          </a:stretch>
        </p:blipFill>
        <p:spPr>
          <a:xfrm>
            <a:off x="11256645" y="174625"/>
            <a:ext cx="773430" cy="1521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2" name="图片 1" descr="C:/Users/Administrator/AppData/Local/Temp/picturecompress_20220324173140/output_1.pngoutput_1"/>
          <p:cNvPicPr>
            <a:picLocks noChangeAspect="1"/>
          </p:cNvPicPr>
          <p:nvPr userDrawn="1"/>
        </p:nvPicPr>
        <p:blipFill>
          <a:blip r:embed="rId2"/>
          <a:stretch>
            <a:fillRect/>
          </a:stretch>
        </p:blipFill>
        <p:spPr>
          <a:xfrm>
            <a:off x="635" y="0"/>
            <a:ext cx="12192000" cy="6858000"/>
          </a:xfrm>
          <a:prstGeom prst="rect">
            <a:avLst/>
          </a:prstGeom>
        </p:spPr>
      </p:pic>
      <p:pic>
        <p:nvPicPr>
          <p:cNvPr id="5" name="图片 4" descr="4"/>
          <p:cNvPicPr>
            <a:picLocks noChangeAspect="1"/>
          </p:cNvPicPr>
          <p:nvPr userDrawn="1"/>
        </p:nvPicPr>
        <p:blipFill>
          <a:blip r:embed="rId3"/>
          <a:srcRect l="79792" t="47833" b="18337"/>
          <a:stretch>
            <a:fillRect/>
          </a:stretch>
        </p:blipFill>
        <p:spPr>
          <a:xfrm>
            <a:off x="9951720" y="4099560"/>
            <a:ext cx="2463800" cy="2061845"/>
          </a:xfrm>
          <a:prstGeom prst="rect">
            <a:avLst/>
          </a:prstGeom>
        </p:spPr>
      </p:pic>
      <p:pic>
        <p:nvPicPr>
          <p:cNvPr id="3" name="图片 2" descr="3"/>
          <p:cNvPicPr>
            <a:picLocks noChangeAspect="1"/>
          </p:cNvPicPr>
          <p:nvPr userDrawn="1"/>
        </p:nvPicPr>
        <p:blipFill>
          <a:blip r:embed="rId4"/>
          <a:srcRect b="10169"/>
          <a:stretch>
            <a:fillRect/>
          </a:stretch>
        </p:blipFill>
        <p:spPr>
          <a:xfrm>
            <a:off x="635" y="1383030"/>
            <a:ext cx="12192000" cy="5474970"/>
          </a:xfrm>
          <a:prstGeom prst="rect">
            <a:avLst/>
          </a:prstGeom>
        </p:spPr>
      </p:pic>
      <p:pic>
        <p:nvPicPr>
          <p:cNvPr id="9" name="图片 8" descr="C:/Users/Administrator/AppData/Local/Temp/picturecompress_20220324173222/output_1.pngoutput_1"/>
          <p:cNvPicPr>
            <a:picLocks noChangeAspect="1"/>
          </p:cNvPicPr>
          <p:nvPr userDrawn="1"/>
        </p:nvPicPr>
        <p:blipFill>
          <a:blip r:embed="rId5"/>
          <a:srcRect t="54845" r="70974"/>
          <a:stretch>
            <a:fillRect/>
          </a:stretch>
        </p:blipFill>
        <p:spPr>
          <a:xfrm>
            <a:off x="635" y="4105910"/>
            <a:ext cx="3538855" cy="2752090"/>
          </a:xfrm>
          <a:prstGeom prst="rect">
            <a:avLst/>
          </a:prstGeom>
        </p:spPr>
      </p:pic>
      <p:pic>
        <p:nvPicPr>
          <p:cNvPr id="11" name="图片 10" descr="C:/Users/Administrator/AppData/Local/Temp/picturecompress_20220324173222/output_1.pngoutput_1"/>
          <p:cNvPicPr>
            <a:picLocks noChangeAspect="1"/>
          </p:cNvPicPr>
          <p:nvPr userDrawn="1"/>
        </p:nvPicPr>
        <p:blipFill>
          <a:blip r:embed="rId5"/>
          <a:srcRect l="92031" t="13305" r="3375" b="68618"/>
          <a:stretch>
            <a:fillRect/>
          </a:stretch>
        </p:blipFill>
        <p:spPr>
          <a:xfrm>
            <a:off x="11256645" y="174625"/>
            <a:ext cx="773430" cy="1521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0">
                <a:srgbClr val="FEFBEF"/>
              </a:gs>
              <a:gs pos="5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5" name="图片 4" descr="图片包含 游戏机&#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3495" t="67777" r="3055" b="2593"/>
          <a:stretch>
            <a:fillRect/>
          </a:stretch>
        </p:blipFill>
        <p:spPr>
          <a:xfrm>
            <a:off x="0" y="6159500"/>
            <a:ext cx="12192000" cy="698500"/>
          </a:xfrm>
          <a:prstGeom prst="rect">
            <a:avLst/>
          </a:prstGeom>
        </p:spPr>
      </p:pic>
      <p:sp>
        <p:nvSpPr>
          <p:cNvPr id="20" name="矩形 19"/>
          <p:cNvSpPr/>
          <p:nvPr userDrawn="1"/>
        </p:nvSpPr>
        <p:spPr>
          <a:xfrm>
            <a:off x="1177925" y="526415"/>
            <a:ext cx="5514340" cy="645160"/>
          </a:xfrm>
          <a:prstGeom prst="rect">
            <a:avLst/>
          </a:prstGeom>
        </p:spPr>
        <p:txBody>
          <a:bodyPr wrap="square">
            <a:spAutoFit/>
          </a:bodyPr>
          <a:lstStyle/>
          <a:p>
            <a:pPr lvl="0" algn="dist"/>
            <a:r>
              <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思源黑体 CN Normal" panose="020B0400000000000000" charset="-122"/>
              </a:rPr>
              <a:t>关于全民国家安全教育日</a:t>
            </a:r>
            <a:endPar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思源黑体 CN Normal" panose="020B0400000000000000" charset="-122"/>
            </a:endParaRPr>
          </a:p>
        </p:txBody>
      </p:sp>
      <p:pic>
        <p:nvPicPr>
          <p:cNvPr id="10" name="图片 9" descr="C:/Users/Administrator/AppData/Local/Temp/picturecompress_20220310162556/output_1.pngoutput_1"/>
          <p:cNvPicPr>
            <a:picLocks noChangeAspect="1"/>
          </p:cNvPicPr>
          <p:nvPr userDrawn="1"/>
        </p:nvPicPr>
        <p:blipFill>
          <a:blip r:embed="rId3">
            <a:alphaModFix amt="20000"/>
          </a:blip>
          <a:stretch>
            <a:fillRect/>
          </a:stretch>
        </p:blipFill>
        <p:spPr>
          <a:xfrm>
            <a:off x="5968365" y="0"/>
            <a:ext cx="6224270" cy="3223260"/>
          </a:xfrm>
          <a:prstGeom prst="rect">
            <a:avLst/>
          </a:prstGeom>
        </p:spPr>
      </p:pic>
      <p:grpSp>
        <p:nvGrpSpPr>
          <p:cNvPr id="7" name="组合 6"/>
          <p:cNvGrpSpPr/>
          <p:nvPr userDrawn="1"/>
        </p:nvGrpSpPr>
        <p:grpSpPr>
          <a:xfrm>
            <a:off x="509270" y="643255"/>
            <a:ext cx="542290" cy="528320"/>
            <a:chOff x="802" y="1013"/>
            <a:chExt cx="854" cy="832"/>
          </a:xfrm>
        </p:grpSpPr>
        <p:sp>
          <p:nvSpPr>
            <p:cNvPr id="4" name="椭圆 3"/>
            <p:cNvSpPr/>
            <p:nvPr userDrawn="1"/>
          </p:nvSpPr>
          <p:spPr>
            <a:xfrm>
              <a:off x="824" y="1013"/>
              <a:ext cx="832" cy="832"/>
            </a:xfrm>
            <a:prstGeom prst="ellipse">
              <a:avLst/>
            </a:prstGeom>
            <a:gradFill>
              <a:gsLst>
                <a:gs pos="0">
                  <a:srgbClr val="F05327"/>
                </a:gs>
                <a:gs pos="100000">
                  <a:srgbClr val="D60000"/>
                </a:gs>
                <a:gs pos="36000">
                  <a:srgbClr val="E6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
            <p:cNvPicPr>
              <a:picLocks noChangeAspect="1"/>
            </p:cNvPicPr>
            <p:nvPr userDrawn="1"/>
          </p:nvPicPr>
          <p:blipFill>
            <a:blip r:embed="rId4">
              <a:lum bright="90000" contrast="100000"/>
            </a:blip>
            <a:srcRect l="79792" t="47833" r="530" b="17969"/>
            <a:stretch>
              <a:fillRect/>
            </a:stretch>
          </p:blipFill>
          <p:spPr>
            <a:xfrm>
              <a:off x="802" y="1013"/>
              <a:ext cx="854" cy="743"/>
            </a:xfrm>
            <a:prstGeom prst="ellipse">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fill="hold"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0">
                <a:srgbClr val="FEFBEF"/>
              </a:gs>
              <a:gs pos="5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5" name="图片 4" descr="图片包含 游戏机&#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3495" t="67777" r="3055" b="2593"/>
          <a:stretch>
            <a:fillRect/>
          </a:stretch>
        </p:blipFill>
        <p:spPr>
          <a:xfrm>
            <a:off x="0" y="6159500"/>
            <a:ext cx="12192000" cy="698500"/>
          </a:xfrm>
          <a:prstGeom prst="rect">
            <a:avLst/>
          </a:prstGeom>
        </p:spPr>
      </p:pic>
      <p:sp>
        <p:nvSpPr>
          <p:cNvPr id="3" name="矩形 2"/>
          <p:cNvSpPr/>
          <p:nvPr userDrawn="1"/>
        </p:nvSpPr>
        <p:spPr>
          <a:xfrm>
            <a:off x="1177925" y="503555"/>
            <a:ext cx="3698240" cy="645160"/>
          </a:xfrm>
          <a:prstGeom prst="rect">
            <a:avLst/>
          </a:prstGeom>
        </p:spPr>
        <p:txBody>
          <a:bodyPr wrap="square">
            <a:spAutoFit/>
          </a:bodyPr>
          <a:lstStyle/>
          <a:p>
            <a:pPr lvl="0" algn="dist"/>
            <a:r>
              <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思源黑体 CN Normal" panose="020B0400000000000000" charset="-122"/>
              </a:rPr>
              <a:t>什么是国家安全</a:t>
            </a:r>
            <a:endPar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思源黑体 CN Normal" panose="020B0400000000000000" charset="-122"/>
            </a:endParaRPr>
          </a:p>
        </p:txBody>
      </p:sp>
      <p:pic>
        <p:nvPicPr>
          <p:cNvPr id="10" name="图片 9" descr="C:/Users/Administrator/AppData/Local/Temp/picturecompress_20220310162556/output_1.pngoutput_1"/>
          <p:cNvPicPr>
            <a:picLocks noChangeAspect="1"/>
          </p:cNvPicPr>
          <p:nvPr userDrawn="1"/>
        </p:nvPicPr>
        <p:blipFill>
          <a:blip r:embed="rId3">
            <a:alphaModFix amt="20000"/>
          </a:blip>
          <a:stretch>
            <a:fillRect/>
          </a:stretch>
        </p:blipFill>
        <p:spPr>
          <a:xfrm>
            <a:off x="5968365" y="0"/>
            <a:ext cx="6224270" cy="3223260"/>
          </a:xfrm>
          <a:prstGeom prst="rect">
            <a:avLst/>
          </a:prstGeom>
        </p:spPr>
      </p:pic>
      <p:grpSp>
        <p:nvGrpSpPr>
          <p:cNvPr id="7" name="组合 6"/>
          <p:cNvGrpSpPr/>
          <p:nvPr userDrawn="1"/>
        </p:nvGrpSpPr>
        <p:grpSpPr>
          <a:xfrm>
            <a:off x="509270" y="622935"/>
            <a:ext cx="542290" cy="528320"/>
            <a:chOff x="802" y="1013"/>
            <a:chExt cx="854" cy="832"/>
          </a:xfrm>
        </p:grpSpPr>
        <p:sp>
          <p:nvSpPr>
            <p:cNvPr id="4" name="椭圆 3"/>
            <p:cNvSpPr/>
            <p:nvPr userDrawn="1"/>
          </p:nvSpPr>
          <p:spPr>
            <a:xfrm>
              <a:off x="824" y="1013"/>
              <a:ext cx="832" cy="832"/>
            </a:xfrm>
            <a:prstGeom prst="ellipse">
              <a:avLst/>
            </a:prstGeom>
            <a:gradFill>
              <a:gsLst>
                <a:gs pos="0">
                  <a:srgbClr val="F05327"/>
                </a:gs>
                <a:gs pos="100000">
                  <a:srgbClr val="D60000"/>
                </a:gs>
                <a:gs pos="36000">
                  <a:srgbClr val="E6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4"/>
            <p:cNvPicPr>
              <a:picLocks noChangeAspect="1"/>
            </p:cNvPicPr>
            <p:nvPr userDrawn="1"/>
          </p:nvPicPr>
          <p:blipFill>
            <a:blip r:embed="rId4">
              <a:lum bright="90000" contrast="100000"/>
            </a:blip>
            <a:srcRect l="79792" t="47833" r="530" b="17969"/>
            <a:stretch>
              <a:fillRect/>
            </a:stretch>
          </p:blipFill>
          <p:spPr>
            <a:xfrm>
              <a:off x="802" y="1013"/>
              <a:ext cx="854" cy="743"/>
            </a:xfrm>
            <a:prstGeom prst="ellipse">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0">
                <a:srgbClr val="FEFBEF"/>
              </a:gs>
              <a:gs pos="5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5" name="图片 4" descr="图片包含 游戏机&#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3495" t="67777" r="3055" b="2593"/>
          <a:stretch>
            <a:fillRect/>
          </a:stretch>
        </p:blipFill>
        <p:spPr>
          <a:xfrm>
            <a:off x="0" y="6159500"/>
            <a:ext cx="12192000" cy="698500"/>
          </a:xfrm>
          <a:prstGeom prst="rect">
            <a:avLst/>
          </a:prstGeom>
        </p:spPr>
      </p:pic>
      <p:sp>
        <p:nvSpPr>
          <p:cNvPr id="3" name="矩形 2"/>
          <p:cNvSpPr/>
          <p:nvPr userDrawn="1"/>
        </p:nvSpPr>
        <p:spPr>
          <a:xfrm>
            <a:off x="1177925" y="523875"/>
            <a:ext cx="5607685" cy="645160"/>
          </a:xfrm>
          <a:prstGeom prst="rect">
            <a:avLst/>
          </a:prstGeom>
        </p:spPr>
        <p:txBody>
          <a:bodyPr wrap="square">
            <a:spAutoFit/>
          </a:bodyPr>
          <a:lstStyle/>
          <a:p>
            <a:pPr lvl="0" algn="dist"/>
            <a:r>
              <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思源黑体 CN Normal" panose="020B0400000000000000" charset="-122"/>
              </a:rPr>
              <a:t>了解破坏国家安全的行为</a:t>
            </a:r>
            <a:endPar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思源黑体 CN Normal" panose="020B0400000000000000" charset="-122"/>
            </a:endParaRPr>
          </a:p>
        </p:txBody>
      </p:sp>
      <p:pic>
        <p:nvPicPr>
          <p:cNvPr id="10" name="图片 9" descr="C:/Users/Administrator/AppData/Local/Temp/picturecompress_20220310162556/output_1.pngoutput_1"/>
          <p:cNvPicPr>
            <a:picLocks noChangeAspect="1"/>
          </p:cNvPicPr>
          <p:nvPr userDrawn="1"/>
        </p:nvPicPr>
        <p:blipFill>
          <a:blip r:embed="rId3">
            <a:alphaModFix amt="20000"/>
          </a:blip>
          <a:stretch>
            <a:fillRect/>
          </a:stretch>
        </p:blipFill>
        <p:spPr>
          <a:xfrm>
            <a:off x="5968365" y="0"/>
            <a:ext cx="6224270" cy="3223260"/>
          </a:xfrm>
          <a:prstGeom prst="rect">
            <a:avLst/>
          </a:prstGeom>
        </p:spPr>
      </p:pic>
      <p:grpSp>
        <p:nvGrpSpPr>
          <p:cNvPr id="7" name="组合 6"/>
          <p:cNvGrpSpPr/>
          <p:nvPr userDrawn="1"/>
        </p:nvGrpSpPr>
        <p:grpSpPr>
          <a:xfrm>
            <a:off x="509270" y="643255"/>
            <a:ext cx="542290" cy="528320"/>
            <a:chOff x="802" y="1013"/>
            <a:chExt cx="854" cy="832"/>
          </a:xfrm>
        </p:grpSpPr>
        <p:sp>
          <p:nvSpPr>
            <p:cNvPr id="4" name="椭圆 3"/>
            <p:cNvSpPr/>
            <p:nvPr userDrawn="1"/>
          </p:nvSpPr>
          <p:spPr>
            <a:xfrm>
              <a:off x="824" y="1013"/>
              <a:ext cx="832" cy="832"/>
            </a:xfrm>
            <a:prstGeom prst="ellipse">
              <a:avLst/>
            </a:prstGeom>
            <a:gradFill>
              <a:gsLst>
                <a:gs pos="0">
                  <a:srgbClr val="F05327"/>
                </a:gs>
                <a:gs pos="100000">
                  <a:srgbClr val="D60000"/>
                </a:gs>
                <a:gs pos="36000">
                  <a:srgbClr val="E6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4"/>
            <p:cNvPicPr>
              <a:picLocks noChangeAspect="1"/>
            </p:cNvPicPr>
            <p:nvPr userDrawn="1"/>
          </p:nvPicPr>
          <p:blipFill>
            <a:blip r:embed="rId4">
              <a:lum bright="90000" contrast="100000"/>
            </a:blip>
            <a:srcRect l="79792" t="47833" r="530" b="17969"/>
            <a:stretch>
              <a:fillRect/>
            </a:stretch>
          </p:blipFill>
          <p:spPr>
            <a:xfrm>
              <a:off x="802" y="1013"/>
              <a:ext cx="854" cy="743"/>
            </a:xfrm>
            <a:prstGeom prst="ellipse">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0">
                <a:srgbClr val="FEFBEF"/>
              </a:gs>
              <a:gs pos="5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5" name="图片 4" descr="图片包含 游戏机&#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3495" t="67777" r="3055" b="2593"/>
          <a:stretch>
            <a:fillRect/>
          </a:stretch>
        </p:blipFill>
        <p:spPr>
          <a:xfrm>
            <a:off x="0" y="6159500"/>
            <a:ext cx="12192000" cy="698500"/>
          </a:xfrm>
          <a:prstGeom prst="rect">
            <a:avLst/>
          </a:prstGeom>
        </p:spPr>
      </p:pic>
      <p:sp>
        <p:nvSpPr>
          <p:cNvPr id="3" name="矩形 2"/>
          <p:cNvSpPr/>
          <p:nvPr userDrawn="1"/>
        </p:nvSpPr>
        <p:spPr>
          <a:xfrm>
            <a:off x="1177925" y="503555"/>
            <a:ext cx="6206490" cy="645160"/>
          </a:xfrm>
          <a:prstGeom prst="rect">
            <a:avLst/>
          </a:prstGeom>
        </p:spPr>
        <p:txBody>
          <a:bodyPr wrap="square">
            <a:spAutoFit/>
          </a:bodyPr>
          <a:lstStyle/>
          <a:p>
            <a:pPr lvl="0" algn="dist"/>
            <a:r>
              <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汉仪超粗宋简" panose="02010600000101010101" charset="-122"/>
              </a:rPr>
              <a:t>维护国家安全,从每个人做起</a:t>
            </a:r>
            <a:endParaRPr sz="3600">
              <a:gradFill>
                <a:gsLst>
                  <a:gs pos="0">
                    <a:srgbClr val="FF3300"/>
                  </a:gs>
                  <a:gs pos="100000">
                    <a:srgbClr val="C00000"/>
                  </a:gs>
                  <a:gs pos="100000">
                    <a:srgbClr val="FF3300"/>
                  </a:gs>
                </a:gsLst>
                <a:lin ang="2400000" scaled="0"/>
              </a:gradFill>
              <a:latin typeface="汉仪超粗宋简" panose="02010600000101010101" charset="-122"/>
              <a:ea typeface="汉仪超粗宋简" panose="02010600000101010101" charset="-122"/>
              <a:cs typeface="汉仪超粗宋简" panose="02010600000101010101" charset="-122"/>
            </a:endParaRPr>
          </a:p>
        </p:txBody>
      </p:sp>
      <p:pic>
        <p:nvPicPr>
          <p:cNvPr id="10" name="图片 9" descr="C:/Users/Administrator/AppData/Local/Temp/picturecompress_20220310162556/output_1.pngoutput_1"/>
          <p:cNvPicPr>
            <a:picLocks noChangeAspect="1"/>
          </p:cNvPicPr>
          <p:nvPr userDrawn="1"/>
        </p:nvPicPr>
        <p:blipFill>
          <a:blip r:embed="rId3">
            <a:alphaModFix amt="20000"/>
          </a:blip>
          <a:stretch>
            <a:fillRect/>
          </a:stretch>
        </p:blipFill>
        <p:spPr>
          <a:xfrm>
            <a:off x="5968365" y="0"/>
            <a:ext cx="6224270" cy="3223260"/>
          </a:xfrm>
          <a:prstGeom prst="rect">
            <a:avLst/>
          </a:prstGeom>
        </p:spPr>
      </p:pic>
      <p:grpSp>
        <p:nvGrpSpPr>
          <p:cNvPr id="7" name="组合 6"/>
          <p:cNvGrpSpPr/>
          <p:nvPr userDrawn="1"/>
        </p:nvGrpSpPr>
        <p:grpSpPr>
          <a:xfrm>
            <a:off x="509270" y="622935"/>
            <a:ext cx="542290" cy="528320"/>
            <a:chOff x="802" y="1013"/>
            <a:chExt cx="854" cy="832"/>
          </a:xfrm>
        </p:grpSpPr>
        <p:sp>
          <p:nvSpPr>
            <p:cNvPr id="4" name="椭圆 3"/>
            <p:cNvSpPr/>
            <p:nvPr userDrawn="1"/>
          </p:nvSpPr>
          <p:spPr>
            <a:xfrm>
              <a:off x="824" y="1013"/>
              <a:ext cx="832" cy="832"/>
            </a:xfrm>
            <a:prstGeom prst="ellipse">
              <a:avLst/>
            </a:prstGeom>
            <a:gradFill>
              <a:gsLst>
                <a:gs pos="0">
                  <a:srgbClr val="F05327"/>
                </a:gs>
                <a:gs pos="100000">
                  <a:srgbClr val="D60000"/>
                </a:gs>
                <a:gs pos="36000">
                  <a:srgbClr val="E6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4"/>
            <p:cNvPicPr>
              <a:picLocks noChangeAspect="1"/>
            </p:cNvPicPr>
            <p:nvPr userDrawn="1"/>
          </p:nvPicPr>
          <p:blipFill>
            <a:blip r:embed="rId4">
              <a:lum bright="90000" contrast="100000"/>
            </a:blip>
            <a:srcRect l="79792" t="47833" r="530" b="17969"/>
            <a:stretch>
              <a:fillRect/>
            </a:stretch>
          </p:blipFill>
          <p:spPr>
            <a:xfrm>
              <a:off x="802" y="1013"/>
              <a:ext cx="854" cy="743"/>
            </a:xfrm>
            <a:prstGeom prst="ellipse">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5" Type="http://schemas.openxmlformats.org/officeDocument/2006/relationships/slideLayout" Target="../slideLayouts/slideLayout4.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1" descr="头图"/>
          <p:cNvPicPr>
            <a:picLocks noChangeAspect="1"/>
          </p:cNvPicPr>
          <p:nvPr/>
        </p:nvPicPr>
        <p:blipFill>
          <a:blip r:embed="rId1"/>
          <a:stretch>
            <a:fillRect/>
          </a:stretch>
        </p:blipFill>
        <p:spPr>
          <a:xfrm>
            <a:off x="0" y="-26670"/>
            <a:ext cx="12192000" cy="6884670"/>
          </a:xfrm>
          <a:prstGeom prst="rect">
            <a:avLst/>
          </a:prstGeom>
          <a:noFill/>
          <a:ln w="9525">
            <a:noFill/>
          </a:ln>
        </p:spPr>
      </p:pic>
      <p:sp>
        <p:nvSpPr>
          <p:cNvPr id="21506" name="文本框 3"/>
          <p:cNvSpPr txBox="1"/>
          <p:nvPr/>
        </p:nvSpPr>
        <p:spPr>
          <a:xfrm>
            <a:off x="1330960" y="4005580"/>
            <a:ext cx="9486265" cy="925195"/>
          </a:xfrm>
          <a:prstGeom prst="rect">
            <a:avLst/>
          </a:prstGeom>
          <a:noFill/>
          <a:ln w="9525">
            <a:noFill/>
          </a:ln>
        </p:spPr>
        <p:txBody>
          <a:bodyPr wrap="square" anchor="t" anchorCtr="0"/>
          <a:p>
            <a:pPr algn="ctr"/>
            <a:r>
              <a:rPr lang="en-US" altLang="zh-CN" sz="2800" b="1">
                <a:solidFill>
                  <a:schemeClr val="bg1"/>
                </a:solidFill>
                <a:latin typeface="微软雅黑" panose="020B0503020204020204" pitchFamily="34" charset="-122"/>
                <a:ea typeface="微软雅黑" panose="020B0503020204020204" pitchFamily="34" charset="-122"/>
              </a:rPr>
              <a:t>2023</a:t>
            </a:r>
            <a:r>
              <a:rPr lang="zh-CN" altLang="en-US" sz="2800" b="1">
                <a:solidFill>
                  <a:schemeClr val="bg1"/>
                </a:solidFill>
                <a:latin typeface="微软雅黑" panose="020B0503020204020204" pitchFamily="34" charset="-122"/>
                <a:ea typeface="微软雅黑" panose="020B0503020204020204" pitchFamily="34" charset="-122"/>
              </a:rPr>
              <a:t>年大足区双路街道图文解读国家安全</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1507" name="文本框 4"/>
          <p:cNvSpPr txBox="1"/>
          <p:nvPr/>
        </p:nvSpPr>
        <p:spPr>
          <a:xfrm>
            <a:off x="5318760" y="5156200"/>
            <a:ext cx="2436813" cy="460375"/>
          </a:xfrm>
          <a:prstGeom prst="rect">
            <a:avLst/>
          </a:prstGeom>
          <a:noFill/>
          <a:ln w="9525">
            <a:noFill/>
          </a:ln>
        </p:spPr>
        <p:txBody>
          <a:bodyPr wrap="square" anchor="t" anchorCtr="0">
            <a:spAutoFit/>
          </a:bodyPr>
          <a:p>
            <a:r>
              <a:rPr lang="en-US" altLang="zh-CN" sz="2400" b="1">
                <a:solidFill>
                  <a:schemeClr val="bg1"/>
                </a:solidFill>
                <a:latin typeface="方正黑体_GBK" panose="03000509000000000000" charset="-122"/>
                <a:ea typeface="方正黑体_GBK" panose="03000509000000000000" charset="-122"/>
              </a:rPr>
              <a:t>2023</a:t>
            </a:r>
            <a:r>
              <a:rPr lang="zh-CN" altLang="en-US" sz="2400" b="1">
                <a:solidFill>
                  <a:schemeClr val="bg1"/>
                </a:solidFill>
                <a:latin typeface="方正黑体_GBK" panose="03000509000000000000" charset="-122"/>
                <a:ea typeface="方正黑体_GBK" panose="03000509000000000000" charset="-122"/>
              </a:rPr>
              <a:t>年</a:t>
            </a:r>
            <a:r>
              <a:rPr lang="en-US" altLang="zh-CN" sz="2400" b="1">
                <a:solidFill>
                  <a:schemeClr val="bg1"/>
                </a:solidFill>
                <a:latin typeface="方正黑体_GBK" panose="03000509000000000000" charset="-122"/>
                <a:ea typeface="方正黑体_GBK" panose="03000509000000000000" charset="-122"/>
              </a:rPr>
              <a:t>3</a:t>
            </a:r>
            <a:r>
              <a:rPr lang="zh-CN" altLang="en-US" sz="2400" b="1">
                <a:solidFill>
                  <a:schemeClr val="bg1"/>
                </a:solidFill>
                <a:latin typeface="方正黑体_GBK" panose="03000509000000000000" charset="-122"/>
                <a:ea typeface="方正黑体_GBK" panose="03000509000000000000" charset="-122"/>
              </a:rPr>
              <a:t>月</a:t>
            </a:r>
            <a:endParaRPr lang="zh-CN" altLang="en-US" sz="2400" b="1">
              <a:solidFill>
                <a:schemeClr val="bg1"/>
              </a:solidFill>
              <a:latin typeface="方正黑体_GBK" panose="03000509000000000000" charset="-122"/>
              <a:ea typeface="方正黑体_GBK" panose="03000509000000000000"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39"/>
          <p:cNvSpPr txBox="1">
            <a:spLocks noChangeArrowheads="1"/>
          </p:cNvSpPr>
          <p:nvPr>
            <p:custDataLst>
              <p:tags r:id="rId1"/>
            </p:custDataLst>
          </p:nvPr>
        </p:nvSpPr>
        <p:spPr bwMode="auto">
          <a:xfrm>
            <a:off x="1051560" y="2176145"/>
            <a:ext cx="4774565" cy="521970"/>
          </a:xfrm>
          <a:prstGeom prst="rect">
            <a:avLst/>
          </a:prstGeom>
          <a:noFill/>
          <a:effectLst/>
        </p:spPr>
        <p:txBody>
          <a:bodyPr wrap="square" rtlCol="0" anchor="t">
            <a:spAutoFit/>
          </a:bodyPr>
          <a:lstStyle/>
          <a:p>
            <a:pPr lvl="0" algn="dist">
              <a:buClrTx/>
              <a:buSzTx/>
              <a:buFont typeface="字魂105号-简雅黑" panose="00000500000000000000" charset="-122"/>
            </a:pPr>
            <a:r>
              <a:rPr lang="en-US" altLang="zh-CN" sz="2800">
                <a:ln>
                  <a:noFill/>
                </a:ln>
                <a:solidFill>
                  <a:srgbClr val="E20000"/>
                </a:solidFill>
                <a:latin typeface="思源黑体 CN Medium" panose="020B0600000000000000" charset="-122"/>
                <a:ea typeface="思源黑体 CN Medium" panose="020B0600000000000000" charset="-122"/>
                <a:sym typeface="+mn-ea"/>
              </a:rPr>
              <a:t>3</a:t>
            </a:r>
            <a:r>
              <a:rPr lang="zh-CN" altLang="zh-CN" sz="2800">
                <a:ln>
                  <a:noFill/>
                </a:ln>
                <a:solidFill>
                  <a:srgbClr val="E20000"/>
                </a:solidFill>
                <a:latin typeface="思源黑体 CN Medium" panose="020B0600000000000000" charset="-122"/>
                <a:ea typeface="思源黑体 CN Medium" panose="020B0600000000000000" charset="-122"/>
                <a:sym typeface="+mn-ea"/>
              </a:rPr>
              <a:t>、</a:t>
            </a:r>
            <a:r>
              <a:rPr lang="en-US" altLang="zh-CN" sz="2800">
                <a:ln>
                  <a:noFill/>
                </a:ln>
                <a:solidFill>
                  <a:srgbClr val="E20000"/>
                </a:solidFill>
                <a:latin typeface="三极正智黑简体" panose="00000500000000000000" charset="-122"/>
                <a:ea typeface="三极正智黑简体" panose="00000500000000000000" charset="-122"/>
                <a:sym typeface="+mn-ea"/>
              </a:rPr>
              <a:t>国家安全教育的主要内容</a:t>
            </a:r>
            <a:endParaRPr lang="en-US" altLang="zh-CN" sz="2800">
              <a:ln>
                <a:noFill/>
              </a:ln>
              <a:solidFill>
                <a:srgbClr val="E20000"/>
              </a:solidFill>
              <a:latin typeface="三极正智黑简体" panose="00000500000000000000" charset="-122"/>
              <a:ea typeface="三极正智黑简体" panose="00000500000000000000" charset="-122"/>
              <a:sym typeface="+mn-ea"/>
            </a:endParaRPr>
          </a:p>
        </p:txBody>
      </p:sp>
      <p:sp>
        <p:nvSpPr>
          <p:cNvPr id="12" name="PA-102241"/>
          <p:cNvSpPr/>
          <p:nvPr>
            <p:custDataLst>
              <p:tags r:id="rId2"/>
            </p:custDataLst>
          </p:nvPr>
        </p:nvSpPr>
        <p:spPr>
          <a:xfrm>
            <a:off x="1133809" y="2907030"/>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107950" rtlCol="0" anchor="ctr"/>
          <a:lstStyle/>
          <a:p>
            <a:pPr algn="ctr"/>
            <a:r>
              <a:rPr lang="zh-CN" altLang="en-US" sz="2400" spc="300" dirty="0">
                <a:solidFill>
                  <a:srgbClr val="E60000"/>
                </a:solidFill>
                <a:latin typeface="字魂105号-简雅黑" panose="00000500000000000000" charset="-122"/>
                <a:ea typeface="字魂105号-简雅黑" panose="00000500000000000000" charset="-122"/>
                <a:cs typeface="+mn-ea"/>
              </a:rPr>
              <a:t>政治安全</a:t>
            </a:r>
            <a:endParaRPr lang="zh-CN" altLang="en-US" sz="2400" spc="300" dirty="0">
              <a:solidFill>
                <a:srgbClr val="E60000"/>
              </a:solidFill>
              <a:latin typeface="字魂105号-简雅黑" panose="00000500000000000000" charset="-122"/>
              <a:ea typeface="字魂105号-简雅黑" panose="00000500000000000000" charset="-122"/>
              <a:cs typeface="+mn-ea"/>
            </a:endParaRPr>
          </a:p>
        </p:txBody>
      </p:sp>
      <p:sp>
        <p:nvSpPr>
          <p:cNvPr id="13" name="PA-102242"/>
          <p:cNvSpPr/>
          <p:nvPr>
            <p:custDataLst>
              <p:tags r:id="rId3"/>
            </p:custDataLst>
          </p:nvPr>
        </p:nvSpPr>
        <p:spPr>
          <a:xfrm>
            <a:off x="3669681" y="2907665"/>
            <a:ext cx="1988820"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国土安全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14" name="PA-102243"/>
          <p:cNvSpPr/>
          <p:nvPr>
            <p:custDataLst>
              <p:tags r:id="rId4"/>
            </p:custDataLst>
          </p:nvPr>
        </p:nvSpPr>
        <p:spPr>
          <a:xfrm>
            <a:off x="6205236" y="2908300"/>
            <a:ext cx="1988820"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军事安全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15" name="PA-102244"/>
          <p:cNvSpPr/>
          <p:nvPr>
            <p:custDataLst>
              <p:tags r:id="rId5"/>
            </p:custDataLst>
          </p:nvPr>
        </p:nvSpPr>
        <p:spPr>
          <a:xfrm>
            <a:off x="8740791" y="2906395"/>
            <a:ext cx="2316480"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经济安全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16" name="PA-102245"/>
          <p:cNvSpPr/>
          <p:nvPr>
            <p:custDataLst>
              <p:tags r:id="rId6"/>
            </p:custDataLst>
          </p:nvPr>
        </p:nvSpPr>
        <p:spPr>
          <a:xfrm>
            <a:off x="1133808" y="3693927"/>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文化安全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17" name="PA-102246"/>
          <p:cNvSpPr/>
          <p:nvPr>
            <p:custDataLst>
              <p:tags r:id="rId7"/>
            </p:custDataLst>
          </p:nvPr>
        </p:nvSpPr>
        <p:spPr>
          <a:xfrm>
            <a:off x="3669575" y="3693927"/>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社会安全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18" name="PA-102247"/>
          <p:cNvSpPr/>
          <p:nvPr>
            <p:custDataLst>
              <p:tags r:id="rId8"/>
            </p:custDataLst>
          </p:nvPr>
        </p:nvSpPr>
        <p:spPr>
          <a:xfrm>
            <a:off x="6205342" y="3693927"/>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科技安全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19" name="PA-102248"/>
          <p:cNvSpPr/>
          <p:nvPr>
            <p:custDataLst>
              <p:tags r:id="rId9"/>
            </p:custDataLst>
          </p:nvPr>
        </p:nvSpPr>
        <p:spPr>
          <a:xfrm>
            <a:off x="8741410" y="3693795"/>
            <a:ext cx="2316480"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信息安全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20" name="PA-102249"/>
          <p:cNvSpPr/>
          <p:nvPr>
            <p:custDataLst>
              <p:tags r:id="rId10"/>
            </p:custDataLst>
          </p:nvPr>
        </p:nvSpPr>
        <p:spPr>
          <a:xfrm>
            <a:off x="1133807" y="4481327"/>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生态安全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21" name="PA-102250"/>
          <p:cNvSpPr/>
          <p:nvPr>
            <p:custDataLst>
              <p:tags r:id="rId11"/>
            </p:custDataLst>
          </p:nvPr>
        </p:nvSpPr>
        <p:spPr>
          <a:xfrm>
            <a:off x="3669575" y="4481327"/>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资源安全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22" name="PA-102251"/>
          <p:cNvSpPr/>
          <p:nvPr>
            <p:custDataLst>
              <p:tags r:id="rId12"/>
            </p:custDataLst>
          </p:nvPr>
        </p:nvSpPr>
        <p:spPr>
          <a:xfrm>
            <a:off x="6205342" y="4481327"/>
            <a:ext cx="1989137"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核安全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3" name="PA-102251"/>
          <p:cNvSpPr/>
          <p:nvPr>
            <p:custDataLst>
              <p:tags r:id="rId13"/>
            </p:custDataLst>
          </p:nvPr>
        </p:nvSpPr>
        <p:spPr>
          <a:xfrm>
            <a:off x="8741410" y="4481195"/>
            <a:ext cx="2316480"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海外利益安全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4" name="PA-102251"/>
          <p:cNvSpPr/>
          <p:nvPr>
            <p:custDataLst>
              <p:tags r:id="rId14"/>
            </p:custDataLst>
          </p:nvPr>
        </p:nvSpPr>
        <p:spPr>
          <a:xfrm>
            <a:off x="1134110" y="5280660"/>
            <a:ext cx="9923780" cy="57467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太空、深海、极地、生物等不断拓展的新型领域安全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500" fill="hold"/>
                                        <p:tgtEl>
                                          <p:spTgt spid="4"/>
                                        </p:tgtEl>
                                        <p:attrNameLst>
                                          <p:attrName>ppt_w</p:attrName>
                                        </p:attrNameLst>
                                      </p:cBhvr>
                                      <p:tavLst>
                                        <p:tav tm="0">
                                          <p:val>
                                            <p:fltVal val="0"/>
                                          </p:val>
                                        </p:tav>
                                        <p:tav tm="100000">
                                          <p:val>
                                            <p:strVal val="#ppt_w"/>
                                          </p:val>
                                        </p:tav>
                                      </p:tavLst>
                                    </p:anim>
                                    <p:anim calcmode="lin" valueType="num">
                                      <p:cBhvr>
                                        <p:cTn id="84" dur="500" fill="hold"/>
                                        <p:tgtEl>
                                          <p:spTgt spid="4"/>
                                        </p:tgtEl>
                                        <p:attrNameLst>
                                          <p:attrName>ppt_h</p:attrName>
                                        </p:attrNameLst>
                                      </p:cBhvr>
                                      <p:tavLst>
                                        <p:tav tm="0">
                                          <p:val>
                                            <p:fltVal val="0"/>
                                          </p:val>
                                        </p:tav>
                                        <p:tav tm="100000">
                                          <p:val>
                                            <p:strVal val="#ppt_h"/>
                                          </p:val>
                                        </p:tav>
                                      </p:tavLst>
                                    </p:anim>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3"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6210" y="2611120"/>
            <a:ext cx="1763395" cy="501650"/>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军事安全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3" name="矩形 2"/>
          <p:cNvSpPr/>
          <p:nvPr/>
        </p:nvSpPr>
        <p:spPr>
          <a:xfrm>
            <a:off x="3327400" y="2471420"/>
            <a:ext cx="7606030" cy="583565"/>
          </a:xfrm>
          <a:prstGeom prst="rect">
            <a:avLst/>
          </a:prstGeom>
        </p:spPr>
        <p:txBody>
          <a:bodyPr wrap="square">
            <a:spAutoFit/>
          </a:bodyPr>
          <a:lstStyle/>
          <a:p>
            <a:pPr algn="dist" fontAlgn="auto">
              <a:lnSpc>
                <a:spcPct val="200000"/>
              </a:lnSpc>
            </a:pPr>
            <a:r>
              <a:rPr lang="zh-CN" altLang="en-US" sz="1600" dirty="0" smtClean="0">
                <a:solidFill>
                  <a:schemeClr val="tx1"/>
                </a:solidFill>
              </a:rPr>
              <a:t>国家不受外部军事人侵和战争威胁的状态、以及保障这一持续安全状态的能力。</a:t>
            </a:r>
            <a:endParaRPr lang="zh-CN" altLang="en-US" sz="1600" dirty="0" smtClean="0">
              <a:solidFill>
                <a:schemeClr val="tx1"/>
              </a:solidFill>
            </a:endParaRPr>
          </a:p>
        </p:txBody>
      </p:sp>
      <p:sp>
        <p:nvSpPr>
          <p:cNvPr id="4" name="矩形 3"/>
          <p:cNvSpPr/>
          <p:nvPr/>
        </p:nvSpPr>
        <p:spPr>
          <a:xfrm>
            <a:off x="1418590" y="3620770"/>
            <a:ext cx="1771015" cy="86550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经济安全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5" name="矩形 4"/>
          <p:cNvSpPr/>
          <p:nvPr/>
        </p:nvSpPr>
        <p:spPr>
          <a:xfrm>
            <a:off x="3327400" y="3404235"/>
            <a:ext cx="7473950" cy="1198880"/>
          </a:xfrm>
          <a:prstGeom prst="rect">
            <a:avLst/>
          </a:prstGeom>
        </p:spPr>
        <p:txBody>
          <a:bodyPr wrap="square">
            <a:spAutoFit/>
          </a:bodyPr>
          <a:lstStyle/>
          <a:p>
            <a:pPr lvl="0" algn="just" fontAlgn="auto">
              <a:lnSpc>
                <a:spcPct val="150000"/>
              </a:lnSpc>
              <a:buClrTx/>
              <a:buSzTx/>
              <a:buFontTx/>
            </a:pPr>
            <a:r>
              <a:rPr lang="zh-CN" altLang="en-US" sz="1600" dirty="0" smtClean="0">
                <a:sym typeface="+mn-ea"/>
              </a:rPr>
              <a:t>核心是坚持社会主义基本经济制度不动摇,不断完善社会主义市场经济体制,坚持发展是硬道理,不断提高国家的经济整体实力、竞争力和抵御内外各种冲击与威胁的能力。重点防控各种重大风险挑战,保护国家</a:t>
            </a:r>
            <a:r>
              <a:rPr lang="zh-CN" altLang="en-US" sz="1600" dirty="0" smtClean="0">
                <a:sym typeface="+mn-ea"/>
              </a:rPr>
              <a:t>根本利益不受伤害。</a:t>
            </a:r>
            <a:endParaRPr lang="zh-CN" altLang="en-US" sz="1600" dirty="0" smtClean="0">
              <a:sym typeface="+mn-ea"/>
            </a:endParaRPr>
          </a:p>
        </p:txBody>
      </p:sp>
      <p:sp>
        <p:nvSpPr>
          <p:cNvPr id="6" name="矩形 5"/>
          <p:cNvSpPr/>
          <p:nvPr/>
        </p:nvSpPr>
        <p:spPr>
          <a:xfrm>
            <a:off x="1419225" y="5031740"/>
            <a:ext cx="1770380" cy="579120"/>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文化安全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7" name="矩形 6"/>
          <p:cNvSpPr/>
          <p:nvPr/>
        </p:nvSpPr>
        <p:spPr>
          <a:xfrm>
            <a:off x="3327400" y="4867275"/>
            <a:ext cx="7473950" cy="829945"/>
          </a:xfrm>
          <a:prstGeom prst="rect">
            <a:avLst/>
          </a:prstGeom>
        </p:spPr>
        <p:txBody>
          <a:bodyPr wrap="square">
            <a:spAutoFit/>
          </a:bodyPr>
          <a:lstStyle/>
          <a:p>
            <a:pPr lvl="0" algn="just">
              <a:lnSpc>
                <a:spcPct val="150000"/>
              </a:lnSpc>
              <a:buClrTx/>
              <a:buSzTx/>
              <a:buFontTx/>
            </a:pPr>
            <a:r>
              <a:rPr lang="zh-CN" altLang="en-US" sz="1600" dirty="0" smtClean="0">
                <a:sym typeface="+mn-ea"/>
              </a:rPr>
              <a:t>文化是一个国家、一个民族的灵魂。文化兴国运兴,文化强民族强。文化安全是指一国文化相对处于没有危险和不受内外威胁的状态,以及保障持续安全状态的能力。</a:t>
            </a:r>
            <a:endParaRPr lang="zh-CN" altLang="en-US" sz="1600"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5" grpId="0"/>
      <p:bldP spid="6"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86535" y="2359660"/>
            <a:ext cx="1763395" cy="90995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社会安全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3" name="矩形 2"/>
          <p:cNvSpPr/>
          <p:nvPr/>
        </p:nvSpPr>
        <p:spPr>
          <a:xfrm>
            <a:off x="3379470" y="2176780"/>
            <a:ext cx="7069455" cy="1198880"/>
          </a:xfrm>
          <a:prstGeom prst="rect">
            <a:avLst/>
          </a:prstGeom>
        </p:spPr>
        <p:txBody>
          <a:bodyPr wrap="square">
            <a:spAutoFit/>
          </a:bodyPr>
          <a:lstStyle/>
          <a:p>
            <a:pPr lvl="0" algn="just">
              <a:lnSpc>
                <a:spcPct val="150000"/>
              </a:lnSpc>
              <a:buClrTx/>
              <a:buSzTx/>
              <a:buFontTx/>
            </a:pPr>
            <a:r>
              <a:rPr lang="zh-CN" altLang="en-US" sz="1600" dirty="0" smtClean="0">
                <a:sym typeface="+mn-ea"/>
              </a:rPr>
              <a:t>涉及打击犯罪、维护稳定、社会治理、公共服务等各个方面,涉及生产、工作、生活各个环节,既事关每个社会成员切身利益,也事关国家经济发展和社会稳定,对于保障人民安居乐业、社会安定有序、国家长治久安意义十分重大。</a:t>
            </a:r>
            <a:endParaRPr lang="zh-CN" altLang="en-US" sz="1600" dirty="0" smtClean="0">
              <a:sym typeface="+mn-ea"/>
            </a:endParaRPr>
          </a:p>
        </p:txBody>
      </p:sp>
      <p:sp>
        <p:nvSpPr>
          <p:cNvPr id="4" name="矩形 3"/>
          <p:cNvSpPr/>
          <p:nvPr/>
        </p:nvSpPr>
        <p:spPr>
          <a:xfrm>
            <a:off x="1478915" y="3752850"/>
            <a:ext cx="1771015" cy="59753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科技安全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5" name="矩形 4"/>
          <p:cNvSpPr/>
          <p:nvPr/>
        </p:nvSpPr>
        <p:spPr>
          <a:xfrm>
            <a:off x="3445510" y="3590925"/>
            <a:ext cx="6946265" cy="829945"/>
          </a:xfrm>
          <a:prstGeom prst="rect">
            <a:avLst/>
          </a:prstGeom>
        </p:spPr>
        <p:txBody>
          <a:bodyPr wrap="square">
            <a:spAutoFit/>
          </a:bodyPr>
          <a:lstStyle/>
          <a:p>
            <a:pPr lvl="0" algn="just" fontAlgn="auto">
              <a:lnSpc>
                <a:spcPct val="150000"/>
              </a:lnSpc>
              <a:buClrTx/>
              <a:buSzTx/>
              <a:buFontTx/>
            </a:pPr>
            <a:r>
              <a:rPr lang="zh-CN" altLang="en-US" sz="1600" dirty="0" smtClean="0">
                <a:sym typeface="+mn-ea"/>
              </a:rPr>
              <a:t>科技体系完整有效,国家重点领域核心技术安全可控，国家核心利益和安全不受外部科技优势危害,以及保障持续安全状态的能力。</a:t>
            </a:r>
            <a:endParaRPr lang="zh-CN" altLang="en-US" sz="1600" dirty="0" smtClean="0">
              <a:sym typeface="+mn-ea"/>
            </a:endParaRPr>
          </a:p>
        </p:txBody>
      </p:sp>
      <p:sp>
        <p:nvSpPr>
          <p:cNvPr id="6" name="矩形 5"/>
          <p:cNvSpPr/>
          <p:nvPr/>
        </p:nvSpPr>
        <p:spPr>
          <a:xfrm>
            <a:off x="1479550" y="4833620"/>
            <a:ext cx="1770380" cy="93408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网络安全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7" name="矩形 6"/>
          <p:cNvSpPr/>
          <p:nvPr/>
        </p:nvSpPr>
        <p:spPr>
          <a:xfrm>
            <a:off x="3445510" y="4669155"/>
            <a:ext cx="6946265" cy="1198880"/>
          </a:xfrm>
          <a:prstGeom prst="rect">
            <a:avLst/>
          </a:prstGeom>
        </p:spPr>
        <p:txBody>
          <a:bodyPr wrap="square">
            <a:spAutoFit/>
          </a:bodyPr>
          <a:lstStyle/>
          <a:p>
            <a:pPr lvl="0" algn="just">
              <a:lnSpc>
                <a:spcPct val="150000"/>
              </a:lnSpc>
              <a:buClrTx/>
              <a:buSzTx/>
              <a:buFontTx/>
            </a:pPr>
            <a:r>
              <a:rPr lang="zh-CN" altLang="en-US" sz="1600" dirty="0" smtClean="0">
                <a:sym typeface="+mn-ea"/>
              </a:rPr>
              <a:t>互联网让世界变成“地球村”,网络空间成为与陆地、海洋、天空、太空同等重要的人类活动新领域。世界范围内侵害个人隐私、侵犯知识产权、网络犯罪等时有发生，网络监听、网络攻击、网络恐怖主义活动等成为全球公害。</a:t>
            </a:r>
            <a:endParaRPr lang="zh-CN" altLang="en-US" sz="1600"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5" grpId="0"/>
      <p:bldP spid="6" grpId="0" bldLvl="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30985" y="2404745"/>
            <a:ext cx="1771015" cy="59753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生态安全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5" name="矩形 4"/>
          <p:cNvSpPr/>
          <p:nvPr/>
        </p:nvSpPr>
        <p:spPr>
          <a:xfrm>
            <a:off x="3423285" y="2242820"/>
            <a:ext cx="6946265" cy="829945"/>
          </a:xfrm>
          <a:prstGeom prst="rect">
            <a:avLst/>
          </a:prstGeom>
        </p:spPr>
        <p:txBody>
          <a:bodyPr wrap="square">
            <a:spAutoFit/>
          </a:bodyPr>
          <a:lstStyle/>
          <a:p>
            <a:pPr lvl="0" algn="just" fontAlgn="auto">
              <a:lnSpc>
                <a:spcPct val="150000"/>
              </a:lnSpc>
              <a:buClrTx/>
              <a:buSzTx/>
              <a:buFontTx/>
            </a:pPr>
            <a:r>
              <a:rPr lang="zh-CN" altLang="en-US" sz="1600" dirty="0" smtClean="0">
                <a:sym typeface="+mn-ea"/>
              </a:rPr>
              <a:t>指一个国家具有支撑国家生存发展的较为完整,不受威胁的生态系统,以及应对内外重太生态问题的能力。</a:t>
            </a:r>
            <a:endParaRPr lang="zh-CN" altLang="en-US" sz="1600" dirty="0" smtClean="0">
              <a:sym typeface="+mn-ea"/>
            </a:endParaRPr>
          </a:p>
        </p:txBody>
      </p:sp>
      <p:sp>
        <p:nvSpPr>
          <p:cNvPr id="6" name="矩形 5"/>
          <p:cNvSpPr/>
          <p:nvPr/>
        </p:nvSpPr>
        <p:spPr>
          <a:xfrm>
            <a:off x="1531620" y="3485515"/>
            <a:ext cx="1770380" cy="93408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资源安全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7" name="矩形 6"/>
          <p:cNvSpPr/>
          <p:nvPr/>
        </p:nvSpPr>
        <p:spPr>
          <a:xfrm>
            <a:off x="3423285" y="3321050"/>
            <a:ext cx="6946265" cy="1198880"/>
          </a:xfrm>
          <a:prstGeom prst="rect">
            <a:avLst/>
          </a:prstGeom>
        </p:spPr>
        <p:txBody>
          <a:bodyPr wrap="square">
            <a:spAutoFit/>
          </a:bodyPr>
          <a:lstStyle/>
          <a:p>
            <a:pPr lvl="0" algn="just">
              <a:lnSpc>
                <a:spcPct val="150000"/>
              </a:lnSpc>
              <a:buClrTx/>
              <a:buSzTx/>
              <a:buFontTx/>
            </a:pPr>
            <a:r>
              <a:rPr lang="zh-CN" altLang="en-US" sz="1600" dirty="0" smtClean="0">
                <a:sym typeface="+mn-ea"/>
              </a:rPr>
              <a:t>资源作为战略保障,是国家维护政治、军事安全的基础,是经济社会平稳可持续发展必不可少的要素。从国家安全的角度看,资源的构成包括水资源、能源资源、土地资源、矿产资源等多个方面。</a:t>
            </a:r>
            <a:endParaRPr lang="zh-CN" altLang="en-US" sz="1600" dirty="0" smtClean="0">
              <a:sym typeface="+mn-ea"/>
            </a:endParaRPr>
          </a:p>
        </p:txBody>
      </p:sp>
      <p:sp>
        <p:nvSpPr>
          <p:cNvPr id="8" name="矩形 7"/>
          <p:cNvSpPr/>
          <p:nvPr/>
        </p:nvSpPr>
        <p:spPr>
          <a:xfrm>
            <a:off x="1531620" y="4902835"/>
            <a:ext cx="1770380" cy="598170"/>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核安全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9" name="矩形 8"/>
          <p:cNvSpPr/>
          <p:nvPr/>
        </p:nvSpPr>
        <p:spPr>
          <a:xfrm>
            <a:off x="3422650" y="4738370"/>
            <a:ext cx="6946265" cy="829945"/>
          </a:xfrm>
          <a:prstGeom prst="rect">
            <a:avLst/>
          </a:prstGeom>
        </p:spPr>
        <p:txBody>
          <a:bodyPr wrap="square">
            <a:spAutoFit/>
          </a:bodyPr>
          <a:lstStyle/>
          <a:p>
            <a:pPr lvl="0" algn="just">
              <a:lnSpc>
                <a:spcPct val="150000"/>
              </a:lnSpc>
              <a:buClrTx/>
              <a:buSzTx/>
              <a:buFontTx/>
            </a:pPr>
            <a:r>
              <a:rPr lang="zh-CN" altLang="en-US" sz="1600" dirty="0" smtClean="0">
                <a:sym typeface="+mn-ea"/>
              </a:rPr>
              <a:t>防范核威胁和核攻击、防范核犯罪、核事故所造成的核危害,最终在实现无核武器世界的条件下,确保核材料、核设施的安全。</a:t>
            </a:r>
            <a:endParaRPr lang="zh-CN" altLang="en-US" sz="1600"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bldLvl="0" animBg="1"/>
      <p:bldP spid="7" grpId="0"/>
      <p:bldP spid="8"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86535" y="2508250"/>
            <a:ext cx="1763395" cy="90995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海外利益安全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3" name="矩形 2"/>
          <p:cNvSpPr/>
          <p:nvPr/>
        </p:nvSpPr>
        <p:spPr>
          <a:xfrm>
            <a:off x="3379470" y="2325370"/>
            <a:ext cx="7069455" cy="1198880"/>
          </a:xfrm>
          <a:prstGeom prst="rect">
            <a:avLst/>
          </a:prstGeom>
        </p:spPr>
        <p:txBody>
          <a:bodyPr wrap="square">
            <a:spAutoFit/>
          </a:bodyPr>
          <a:lstStyle/>
          <a:p>
            <a:pPr lvl="0" algn="just">
              <a:lnSpc>
                <a:spcPct val="150000"/>
              </a:lnSpc>
              <a:buClrTx/>
              <a:buSzTx/>
              <a:buFontTx/>
            </a:pPr>
            <a:r>
              <a:rPr lang="zh-CN" altLang="en-US" sz="1600" dirty="0" smtClean="0">
                <a:sym typeface="+mn-ea"/>
              </a:rPr>
              <a:t>主要包括海外能源资源安全,海上战略通道以及海外公民,法人的安全。随着新一轮对外开放全面推进,特别是“一带—路”建设加快实施,海外利益安全日益关乎我国整体发展利益和国家安全。</a:t>
            </a:r>
            <a:endParaRPr lang="zh-CN" altLang="en-US" sz="1600" dirty="0" smtClean="0">
              <a:sym typeface="+mn-ea"/>
            </a:endParaRPr>
          </a:p>
        </p:txBody>
      </p:sp>
      <p:sp>
        <p:nvSpPr>
          <p:cNvPr id="4" name="矩形 3"/>
          <p:cNvSpPr/>
          <p:nvPr/>
        </p:nvSpPr>
        <p:spPr>
          <a:xfrm>
            <a:off x="1478915" y="3934460"/>
            <a:ext cx="1771015" cy="597535"/>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生物安全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5" name="矩形 4"/>
          <p:cNvSpPr/>
          <p:nvPr/>
        </p:nvSpPr>
        <p:spPr>
          <a:xfrm>
            <a:off x="3445510" y="3772535"/>
            <a:ext cx="6946265" cy="829945"/>
          </a:xfrm>
          <a:prstGeom prst="rect">
            <a:avLst/>
          </a:prstGeom>
        </p:spPr>
        <p:txBody>
          <a:bodyPr wrap="square">
            <a:spAutoFit/>
          </a:bodyPr>
          <a:lstStyle/>
          <a:p>
            <a:pPr lvl="0" algn="just" fontAlgn="auto">
              <a:lnSpc>
                <a:spcPct val="150000"/>
              </a:lnSpc>
              <a:buClrTx/>
              <a:buSzTx/>
              <a:buFontTx/>
            </a:pPr>
            <a:r>
              <a:rPr lang="zh-CN" altLang="en-US" sz="1600" dirty="0" smtClean="0">
                <a:sym typeface="+mn-ea"/>
              </a:rPr>
              <a:t>一般指国家有效应对生物因子及相关风险因素影响、威胁和危害,维护和保障国家社会、经济、公共健康与生态环境等安全与利益的状态和能力。</a:t>
            </a:r>
            <a:endParaRPr lang="zh-CN" altLang="en-US" sz="1600" dirty="0" smtClean="0">
              <a:sym typeface="+mn-ea"/>
            </a:endParaRPr>
          </a:p>
        </p:txBody>
      </p:sp>
      <p:sp>
        <p:nvSpPr>
          <p:cNvPr id="6" name="矩形 5"/>
          <p:cNvSpPr/>
          <p:nvPr/>
        </p:nvSpPr>
        <p:spPr>
          <a:xfrm>
            <a:off x="1479550" y="5015230"/>
            <a:ext cx="1770380" cy="596900"/>
          </a:xfrm>
          <a:prstGeom prst="rect">
            <a:avLst/>
          </a:prstGeom>
          <a:noFill/>
          <a:ln w="12700">
            <a:solidFill>
              <a:srgbClr val="E6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107950" numCol="1" spcCol="0" rtlCol="0" fromWordArt="0" anchor="ctr" anchorCtr="0" forceAA="0" compatLnSpc="1">
            <a:noAutofit/>
          </a:bodyPr>
          <a:lstStyle/>
          <a:p>
            <a:pPr lvl="0" algn="ctr">
              <a:buClrTx/>
              <a:buSzTx/>
              <a:buFontTx/>
            </a:pPr>
            <a:r>
              <a:rPr lang="zh-CN" altLang="en-US" sz="2400" spc="300" dirty="0">
                <a:solidFill>
                  <a:srgbClr val="E60000"/>
                </a:solidFill>
                <a:latin typeface="字魂105号-简雅黑" panose="00000500000000000000" charset="-122"/>
                <a:ea typeface="字魂105号-简雅黑" panose="00000500000000000000" charset="-122"/>
                <a:cs typeface="+mn-ea"/>
                <a:sym typeface="+mn-ea"/>
              </a:rPr>
              <a:t>政治安全</a:t>
            </a:r>
            <a:endParaRPr lang="zh-CN" altLang="en-US" sz="2400" spc="300" dirty="0">
              <a:solidFill>
                <a:srgbClr val="E60000"/>
              </a:solidFill>
              <a:latin typeface="字魂105号-简雅黑" panose="00000500000000000000" charset="-122"/>
              <a:ea typeface="字魂105号-简雅黑" panose="00000500000000000000" charset="-122"/>
              <a:cs typeface="+mn-ea"/>
              <a:sym typeface="+mn-ea"/>
            </a:endParaRPr>
          </a:p>
        </p:txBody>
      </p:sp>
      <p:sp>
        <p:nvSpPr>
          <p:cNvPr id="7" name="矩形 6"/>
          <p:cNvSpPr/>
          <p:nvPr/>
        </p:nvSpPr>
        <p:spPr>
          <a:xfrm>
            <a:off x="3445510" y="4867275"/>
            <a:ext cx="6946265" cy="829945"/>
          </a:xfrm>
          <a:prstGeom prst="rect">
            <a:avLst/>
          </a:prstGeom>
        </p:spPr>
        <p:txBody>
          <a:bodyPr wrap="square">
            <a:spAutoFit/>
          </a:bodyPr>
          <a:lstStyle/>
          <a:p>
            <a:pPr lvl="0" algn="just">
              <a:lnSpc>
                <a:spcPct val="150000"/>
              </a:lnSpc>
              <a:buClrTx/>
              <a:buSzTx/>
              <a:buFontTx/>
            </a:pPr>
            <a:r>
              <a:rPr lang="zh-CN" altLang="en-US" sz="1600" dirty="0" smtClean="0">
                <a:sym typeface="+mn-ea"/>
              </a:rPr>
              <a:t>政治安全不仅关系到国家的长治久安,更与民族复兴和人民福社休戚相关,其核心是政权安全和制度安全。</a:t>
            </a:r>
            <a:endParaRPr lang="zh-CN" altLang="en-US" sz="1600"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5" grpId="0"/>
      <p:bldP spid="6" grpId="0" bldLvl="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868045" y="2340634"/>
            <a:ext cx="10455910" cy="1691640"/>
          </a:xfrm>
          <a:prstGeom prst="rect">
            <a:avLst/>
          </a:prstGeom>
          <a:noFill/>
        </p:spPr>
        <p:txBody>
          <a:bodyPr wrap="square" rtlCol="0">
            <a:spAutoFit/>
          </a:bodyPr>
          <a:lstStyle/>
          <a:p>
            <a:pPr lvl="0" algn="dist">
              <a:lnSpc>
                <a:spcPct val="130000"/>
              </a:lnSpc>
              <a:buClrTx/>
              <a:buSzTx/>
              <a:buFontTx/>
            </a:pPr>
            <a:r>
              <a:rPr kumimoji="1" lang="zh-CN" altLang="en-US" sz="80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sym typeface="+mn-ea"/>
              </a:rPr>
              <a:t>了解破坏国家安全的行为</a:t>
            </a:r>
            <a:endParaRPr kumimoji="1" lang="zh-CN" altLang="en-US" sz="80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sym typeface="+mn-ea"/>
            </a:endParaRPr>
          </a:p>
        </p:txBody>
      </p:sp>
      <p:pic>
        <p:nvPicPr>
          <p:cNvPr id="54" name="图片 53" descr="卡通人物&#10;&#10;中度可信度描述已自动生成"/>
          <p:cNvPicPr>
            <a:picLocks noChangeAspect="1"/>
          </p:cNvPicPr>
          <p:nvPr/>
        </p:nvPicPr>
        <p:blipFill>
          <a:blip r:embed="rId1"/>
          <a:stretch>
            <a:fillRect/>
          </a:stretch>
        </p:blipFill>
        <p:spPr>
          <a:xfrm flipH="1">
            <a:off x="5133975" y="664210"/>
            <a:ext cx="1546860" cy="670560"/>
          </a:xfrm>
          <a:prstGeom prst="rect">
            <a:avLst/>
          </a:prstGeom>
        </p:spPr>
      </p:pic>
      <p:grpSp>
        <p:nvGrpSpPr>
          <p:cNvPr id="5" name="组合 4"/>
          <p:cNvGrpSpPr/>
          <p:nvPr/>
        </p:nvGrpSpPr>
        <p:grpSpPr>
          <a:xfrm>
            <a:off x="2854325" y="1648460"/>
            <a:ext cx="6523990" cy="583565"/>
            <a:chOff x="4495" y="2596"/>
            <a:chExt cx="10274" cy="919"/>
          </a:xfrm>
        </p:grpSpPr>
        <p:sp>
          <p:nvSpPr>
            <p:cNvPr id="6" name="TextBox 495"/>
            <p:cNvSpPr txBox="1"/>
            <p:nvPr/>
          </p:nvSpPr>
          <p:spPr>
            <a:xfrm>
              <a:off x="7680" y="2596"/>
              <a:ext cx="3841" cy="9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defTabSz="1219200">
                <a:defRPr/>
              </a:pPr>
              <a:r>
                <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rPr>
                <a:t>第03部分</a:t>
              </a:r>
              <a:endPar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endParaRPr>
            </a:p>
          </p:txBody>
        </p:sp>
        <p:grpSp>
          <p:nvGrpSpPr>
            <p:cNvPr id="7" name="组合 6"/>
            <p:cNvGrpSpPr/>
            <p:nvPr/>
          </p:nvGrpSpPr>
          <p:grpSpPr>
            <a:xfrm>
              <a:off x="4495" y="2950"/>
              <a:ext cx="3590" cy="211"/>
              <a:chOff x="2037342" y="3255425"/>
              <a:chExt cx="1591999" cy="133922"/>
            </a:xfrm>
          </p:grpSpPr>
          <p:cxnSp>
            <p:nvCxnSpPr>
              <p:cNvPr id="8" name="直接连接符 7"/>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a:off x="11179" y="2951"/>
              <a:ext cx="3590" cy="211"/>
              <a:chOff x="2037342" y="3255425"/>
              <a:chExt cx="1591999" cy="133922"/>
            </a:xfrm>
          </p:grpSpPr>
          <p:cxnSp>
            <p:nvCxnSpPr>
              <p:cNvPr id="12" name="直接连接符 11"/>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a:off x="347980" y="336550"/>
            <a:ext cx="1844675" cy="598170"/>
            <a:chOff x="1225307" y="466527"/>
            <a:chExt cx="1606044" cy="627033"/>
          </a:xfrm>
        </p:grpSpPr>
        <p:sp>
          <p:nvSpPr>
            <p:cNvPr id="14" name="Text Placeholder 1"/>
            <p:cNvSpPr txBox="1"/>
            <p:nvPr/>
          </p:nvSpPr>
          <p:spPr>
            <a:xfrm>
              <a:off x="1225307" y="466527"/>
              <a:ext cx="1103499"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第8个纪念日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15" name="Text Placeholder 1"/>
            <p:cNvSpPr txBox="1"/>
            <p:nvPr/>
          </p:nvSpPr>
          <p:spPr>
            <a:xfrm>
              <a:off x="1225307" y="790694"/>
              <a:ext cx="1606044"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全民国家安全教育日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grpSp>
      <p:sp>
        <p:nvSpPr>
          <p:cNvPr id="16" name="文本框 15"/>
          <p:cNvSpPr txBox="1"/>
          <p:nvPr/>
        </p:nvSpPr>
        <p:spPr>
          <a:xfrm>
            <a:off x="2946082" y="4050030"/>
            <a:ext cx="6299835" cy="460375"/>
          </a:xfrm>
          <a:prstGeom prst="rect">
            <a:avLst/>
          </a:prstGeom>
          <a:noFill/>
        </p:spPr>
        <p:txBody>
          <a:bodyPr wrap="square" rtlCol="0">
            <a:spAutoFit/>
          </a:bodyPr>
          <a:lstStyle/>
          <a:p>
            <a:pPr algn="dist"/>
            <a:r>
              <a:rPr lang="en-US" sz="2400" dirty="0">
                <a:solidFill>
                  <a:srgbClr val="E60000"/>
                </a:solidFill>
                <a:latin typeface="汉仪劲楷简" panose="00020600040101010101" charset="-122"/>
                <a:ea typeface="汉仪劲楷简" panose="00020600040101010101" charset="-122"/>
                <a:cs typeface="汉仪劲楷简" panose="00020600040101010101" charset="-122"/>
              </a:rPr>
              <a:t>2023</a:t>
            </a:r>
            <a:r>
              <a:rPr lang="zh-CN" sz="2400" dirty="0">
                <a:solidFill>
                  <a:srgbClr val="E60000"/>
                </a:solidFill>
                <a:latin typeface="汉仪劲楷简" panose="00020600040101010101" charset="-122"/>
                <a:ea typeface="汉仪劲楷简" panose="00020600040101010101" charset="-122"/>
                <a:cs typeface="汉仪劲楷简" panose="00020600040101010101" charset="-122"/>
              </a:rPr>
              <a:t>年</a:t>
            </a:r>
            <a:r>
              <a:rPr sz="2400" dirty="0" err="1">
                <a:solidFill>
                  <a:srgbClr val="E60000"/>
                </a:solidFill>
                <a:latin typeface="汉仪劲楷简" panose="00020600040101010101" charset="-122"/>
                <a:ea typeface="汉仪劲楷简" panose="00020600040101010101" charset="-122"/>
                <a:cs typeface="汉仪劲楷简" panose="00020600040101010101" charset="-122"/>
              </a:rPr>
              <a:t>全民国家安全教育日</a:t>
            </a:r>
            <a:r>
              <a:rPr lang="zh-CN" sz="2400" dirty="0">
                <a:solidFill>
                  <a:srgbClr val="E60000"/>
                </a:solidFill>
                <a:latin typeface="汉仪劲楷简" panose="00020600040101010101" charset="-122"/>
                <a:ea typeface="汉仪劲楷简" panose="00020600040101010101" charset="-122"/>
                <a:cs typeface="汉仪劲楷简" panose="00020600040101010101" charset="-122"/>
              </a:rPr>
              <a:t>主题班会</a:t>
            </a:r>
            <a:endParaRPr lang="zh-CN" sz="2400" dirty="0">
              <a:solidFill>
                <a:srgbClr val="E60000"/>
              </a:solidFill>
              <a:latin typeface="汉仪劲楷简" panose="00020600040101010101" charset="-122"/>
              <a:ea typeface="汉仪劲楷简" panose="00020600040101010101" charset="-122"/>
              <a:cs typeface="汉仪劲楷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7500" y="3472815"/>
            <a:ext cx="8819515" cy="1568450"/>
          </a:xfrm>
          <a:prstGeom prst="rect">
            <a:avLst/>
          </a:prstGeom>
        </p:spPr>
        <p:txBody>
          <a:bodyPr wrap="square">
            <a:spAutoFit/>
          </a:bodyPr>
          <a:lstStyle/>
          <a:p>
            <a:pPr algn="just" fontAlgn="auto">
              <a:lnSpc>
                <a:spcPct val="200000"/>
              </a:lnSpc>
            </a:pPr>
            <a:r>
              <a:rPr lang="zh-CN" altLang="en-US" sz="2400" dirty="0" smtClean="0"/>
              <a:t>听起来遥不可及的间谍，有可能就潜伏在你身边，生活中那些看似平常的行为，可能就是间谍在窃取国家机密、危害国家安全</a:t>
            </a:r>
            <a:endParaRPr lang="zh-CN" altLang="en-US" sz="2400" dirty="0" smtClean="0"/>
          </a:p>
        </p:txBody>
      </p:sp>
      <p:sp>
        <p:nvSpPr>
          <p:cNvPr id="3" name="圆角矩形 2"/>
          <p:cNvSpPr/>
          <p:nvPr/>
        </p:nvSpPr>
        <p:spPr>
          <a:xfrm>
            <a:off x="1746250" y="2778760"/>
            <a:ext cx="4209415" cy="608330"/>
          </a:xfrm>
          <a:prstGeom prst="roundRect">
            <a:avLst/>
          </a:prstGeom>
          <a:solidFill>
            <a:srgbClr val="E20000"/>
          </a:solidFill>
        </p:spPr>
        <p:txBody>
          <a:bodyPr wrap="square" bIns="107950" rtlCol="0" anchor="ctr" anchorCtr="0">
            <a:noAutofit/>
          </a:bodyPr>
          <a:lstStyle/>
          <a:p>
            <a:pPr lvl="0" algn="dist">
              <a:buClrTx/>
              <a:buSzTx/>
              <a:buFontTx/>
            </a:pPr>
            <a:r>
              <a:rPr lang="zh-CN" altLang="en-US" sz="2800" dirty="0" smtClean="0">
                <a:solidFill>
                  <a:schemeClr val="bg1"/>
                </a:solidFill>
                <a:latin typeface="三极正智黑简体" panose="00000500000000000000" charset="-122"/>
                <a:ea typeface="三极正智黑简体" panose="00000500000000000000" charset="-122"/>
                <a:sym typeface="+mn-ea"/>
              </a:rPr>
              <a:t>间谍可能就潜伏在你身边</a:t>
            </a:r>
            <a:endParaRPr lang="zh-CN" altLang="en-US" sz="2800" dirty="0" smtClean="0">
              <a:solidFill>
                <a:schemeClr val="bg1"/>
              </a:solidFill>
              <a:latin typeface="三极正智黑简体" panose="00000500000000000000" charset="-122"/>
              <a:ea typeface="三极正智黑简体" panose="00000500000000000000" charset="-122"/>
              <a:sym typeface="+mn-ea"/>
            </a:endParaRPr>
          </a:p>
        </p:txBody>
      </p:sp>
      <p:sp>
        <p:nvSpPr>
          <p:cNvPr id="6" name="文本框 5"/>
          <p:cNvSpPr txBox="1"/>
          <p:nvPr/>
        </p:nvSpPr>
        <p:spPr>
          <a:xfrm>
            <a:off x="5955665" y="2807335"/>
            <a:ext cx="4602480" cy="521970"/>
          </a:xfrm>
          <a:prstGeom prst="rect">
            <a:avLst/>
          </a:prstGeom>
          <a:noFill/>
        </p:spPr>
        <p:txBody>
          <a:bodyPr wrap="none" rtlCol="0">
            <a:spAutoFit/>
          </a:bodyPr>
          <a:lstStyle/>
          <a:p>
            <a:pPr algn="l"/>
            <a:r>
              <a:rPr lang="zh-CN" altLang="en-US" sz="2400" dirty="0" smtClean="0">
                <a:sym typeface="+mn-ea"/>
              </a:rPr>
              <a:t>你以为间谍离你很远么？</a:t>
            </a:r>
            <a:r>
              <a:rPr lang="zh-CN" altLang="en-US" sz="2800" dirty="0" smtClean="0">
                <a:solidFill>
                  <a:srgbClr val="E20000"/>
                </a:solidFill>
                <a:latin typeface="思源黑体 CN Medium" panose="020B0600000000000000" charset="-122"/>
                <a:ea typeface="思源黑体 CN Medium" panose="020B0600000000000000" charset="-122"/>
                <a:sym typeface="+mn-ea"/>
              </a:rPr>
              <a:t>并不！</a:t>
            </a:r>
            <a:endParaRPr lang="zh-CN" altLang="en-US" sz="2800" dirty="0" smtClean="0">
              <a:solidFill>
                <a:srgbClr val="E20000"/>
              </a:solidFill>
              <a:latin typeface="思源黑体 CN Medium" panose="020B0600000000000000" charset="-122"/>
              <a:ea typeface="思源黑体 CN Medium" panose="020B06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41120" y="2710815"/>
            <a:ext cx="2282190" cy="415925"/>
          </a:xfrm>
          <a:prstGeom prst="roundRect">
            <a:avLst/>
          </a:prstGeom>
          <a:solidFill>
            <a:srgbClr val="E20000"/>
          </a:solidFill>
        </p:spPr>
        <p:txBody>
          <a:bodyPr wrap="square" bIns="107950" anchor="ctr" anchorCtr="0">
            <a:noAutofit/>
          </a:bodyPr>
          <a:lstStyle/>
          <a:p>
            <a:pPr lvl="0" algn="dist">
              <a:buClrTx/>
              <a:buSzTx/>
              <a:buFontTx/>
            </a:pPr>
            <a:r>
              <a:rPr lang="zh-CN" altLang="en-US" sz="2000" dirty="0" smtClean="0">
                <a:solidFill>
                  <a:schemeClr val="bg1"/>
                </a:solidFill>
                <a:latin typeface="三极正智黑简体" panose="00000500000000000000" charset="-122"/>
                <a:ea typeface="三极正智黑简体" panose="00000500000000000000" charset="-122"/>
                <a:sym typeface="+mn-ea"/>
              </a:rPr>
              <a:t>什么是间谍行为?</a:t>
            </a:r>
            <a:endParaRPr lang="zh-CN" altLang="en-US" sz="2000" dirty="0" smtClean="0">
              <a:solidFill>
                <a:schemeClr val="bg1"/>
              </a:solidFill>
              <a:latin typeface="三极正智黑简体" panose="00000500000000000000" charset="-122"/>
              <a:ea typeface="三极正智黑简体" panose="00000500000000000000" charset="-122"/>
              <a:sym typeface="+mn-ea"/>
            </a:endParaRPr>
          </a:p>
        </p:txBody>
      </p:sp>
      <p:sp>
        <p:nvSpPr>
          <p:cNvPr id="3" name="矩形 2"/>
          <p:cNvSpPr/>
          <p:nvPr/>
        </p:nvSpPr>
        <p:spPr>
          <a:xfrm>
            <a:off x="1219200" y="3219450"/>
            <a:ext cx="9469755" cy="2061210"/>
          </a:xfrm>
          <a:prstGeom prst="rect">
            <a:avLst/>
          </a:prstGeom>
        </p:spPr>
        <p:txBody>
          <a:bodyPr wrap="square">
            <a:spAutoFit/>
          </a:bodyPr>
          <a:lstStyle/>
          <a:p>
            <a:pPr marL="342900" indent="-342900" fontAlgn="auto">
              <a:lnSpc>
                <a:spcPct val="200000"/>
              </a:lnSpc>
              <a:spcAft>
                <a:spcPts val="0"/>
              </a:spcAft>
              <a:buClr>
                <a:srgbClr val="E20000"/>
              </a:buClr>
              <a:buFont typeface="Arial" panose="020B0604020202020204" pitchFamily="34" charset="0"/>
              <a:buChar char="◘"/>
            </a:pPr>
            <a:r>
              <a:rPr lang="zh-CN" altLang="en-US" sz="1600" dirty="0" smtClean="0">
                <a:solidFill>
                  <a:schemeClr val="tx1"/>
                </a:solidFill>
              </a:rPr>
              <a:t>参加间谍组织或者接受间谍组织及其代理人的任务的;</a:t>
            </a:r>
            <a:endParaRPr lang="zh-CN" altLang="en-US" sz="1600" dirty="0" smtClean="0">
              <a:solidFill>
                <a:schemeClr val="tx1"/>
              </a:solidFill>
            </a:endParaRPr>
          </a:p>
          <a:p>
            <a:pPr marL="342900" indent="-342900" fontAlgn="auto">
              <a:lnSpc>
                <a:spcPct val="200000"/>
              </a:lnSpc>
              <a:spcAft>
                <a:spcPts val="0"/>
              </a:spcAft>
              <a:buClr>
                <a:srgbClr val="E20000"/>
              </a:buClr>
              <a:buFont typeface="Arial" panose="020B0604020202020204" pitchFamily="34" charset="0"/>
              <a:buChar char="◘"/>
            </a:pPr>
            <a:r>
              <a:rPr lang="zh-CN" altLang="en-US" sz="1600" dirty="0" smtClean="0">
                <a:solidFill>
                  <a:schemeClr val="tx1"/>
                </a:solidFill>
              </a:rPr>
              <a:t>间谍组织及其代理人以外的其他境外机构、组织、个人实施或者指使、资助他人实施，</a:t>
            </a:r>
            <a:endParaRPr lang="zh-CN" altLang="en-US" sz="1600" dirty="0" smtClean="0">
              <a:solidFill>
                <a:schemeClr val="tx1"/>
              </a:solidFill>
            </a:endParaRPr>
          </a:p>
          <a:p>
            <a:pPr marL="342900" indent="-342900" fontAlgn="auto">
              <a:lnSpc>
                <a:spcPct val="200000"/>
              </a:lnSpc>
              <a:spcAft>
                <a:spcPts val="0"/>
              </a:spcAft>
              <a:buClr>
                <a:srgbClr val="E20000"/>
              </a:buClr>
              <a:buFont typeface="Arial" panose="020B0604020202020204" pitchFamily="34" charset="0"/>
              <a:buChar char="◘"/>
            </a:pPr>
            <a:r>
              <a:rPr lang="zh-CN" altLang="en-US" sz="1600" dirty="0" smtClean="0">
                <a:solidFill>
                  <a:schemeClr val="tx1"/>
                </a:solidFill>
              </a:rPr>
              <a:t>或者境内机构、组织、个人与其相勾结实施的窃取、刺探、收买、非法提供国家秘密或者情报,</a:t>
            </a:r>
            <a:endParaRPr lang="zh-CN" altLang="en-US" sz="1600" dirty="0" smtClean="0">
              <a:solidFill>
                <a:schemeClr val="tx1"/>
              </a:solidFill>
            </a:endParaRPr>
          </a:p>
          <a:p>
            <a:pPr marL="342900" indent="-342900" fontAlgn="auto">
              <a:lnSpc>
                <a:spcPct val="200000"/>
              </a:lnSpc>
              <a:spcAft>
                <a:spcPts val="0"/>
              </a:spcAft>
              <a:buClr>
                <a:srgbClr val="E20000"/>
              </a:buClr>
              <a:buFont typeface="Arial" panose="020B0604020202020204" pitchFamily="34" charset="0"/>
              <a:buChar char="◘"/>
            </a:pPr>
            <a:r>
              <a:rPr lang="zh-CN" altLang="en-US" sz="1600" dirty="0" smtClean="0">
                <a:solidFill>
                  <a:schemeClr val="tx1"/>
                </a:solidFill>
              </a:rPr>
              <a:t>或者策动、引诱、收买国家工作人员叛变的活动;</a:t>
            </a:r>
            <a:endParaRPr lang="zh-CN" altLang="en-US" sz="1600" dirty="0" smtClean="0">
              <a:solidFill>
                <a:schemeClr val="tx1"/>
              </a:solidFill>
            </a:endParaRPr>
          </a:p>
        </p:txBody>
      </p:sp>
      <p:sp>
        <p:nvSpPr>
          <p:cNvPr id="4" name="文本框 3"/>
          <p:cNvSpPr txBox="1"/>
          <p:nvPr/>
        </p:nvSpPr>
        <p:spPr>
          <a:xfrm>
            <a:off x="3623310" y="2723515"/>
            <a:ext cx="6665595" cy="368300"/>
          </a:xfrm>
          <a:prstGeom prst="rect">
            <a:avLst/>
          </a:prstGeom>
          <a:noFill/>
        </p:spPr>
        <p:txBody>
          <a:bodyPr wrap="square" rtlCol="0" anchor="t">
            <a:spAutoFit/>
          </a:bodyPr>
          <a:lstStyle/>
          <a:p>
            <a:pPr algn="dist"/>
            <a:r>
              <a:rPr lang="zh-CN" altLang="en-US" dirty="0" smtClean="0">
                <a:solidFill>
                  <a:srgbClr val="E20000"/>
                </a:solidFill>
                <a:latin typeface="三极正智黑简体" panose="00000500000000000000" charset="-122"/>
                <a:ea typeface="三极正智黑简体" panose="00000500000000000000" charset="-122"/>
                <a:sym typeface="+mn-ea"/>
              </a:rPr>
              <a:t>间谍组织及其代理人实施的危害中华人民共和国国家安全的活动;</a:t>
            </a:r>
            <a:endParaRPr lang="zh-CN" altLang="en-US" dirty="0" smtClean="0">
              <a:solidFill>
                <a:srgbClr val="E20000"/>
              </a:solidFill>
              <a:latin typeface="三极正智黑简体" panose="00000500000000000000" charset="-122"/>
              <a:ea typeface="三极正智黑简体" panose="00000500000000000000" charset="-122"/>
              <a:sym typeface="+mn-ea"/>
            </a:endParaRPr>
          </a:p>
        </p:txBody>
      </p:sp>
      <p:sp>
        <p:nvSpPr>
          <p:cNvPr id="5" name="文本框 4"/>
          <p:cNvSpPr txBox="1"/>
          <p:nvPr/>
        </p:nvSpPr>
        <p:spPr>
          <a:xfrm>
            <a:off x="6124575" y="4745355"/>
            <a:ext cx="2614295" cy="504825"/>
          </a:xfrm>
          <a:prstGeom prst="rect">
            <a:avLst/>
          </a:prstGeom>
          <a:noFill/>
        </p:spPr>
        <p:txBody>
          <a:bodyPr wrap="none" rtlCol="0">
            <a:spAutoFit/>
          </a:bodyPr>
          <a:lstStyle/>
          <a:p>
            <a:pPr marL="342900" indent="-342900" algn="l" fontAlgn="auto">
              <a:lnSpc>
                <a:spcPct val="168000"/>
              </a:lnSpc>
              <a:spcAft>
                <a:spcPts val="0"/>
              </a:spcAft>
              <a:buClr>
                <a:srgbClr val="E20000"/>
              </a:buClr>
              <a:buFont typeface="Arial" panose="020B0604020202020204" pitchFamily="34" charset="0"/>
              <a:buChar char="◘"/>
            </a:pPr>
            <a:r>
              <a:rPr lang="zh-CN" altLang="en-US" sz="1600" dirty="0" smtClean="0">
                <a:sym typeface="+mn-ea"/>
              </a:rPr>
              <a:t>为敌人指示攻击目标的;</a:t>
            </a:r>
            <a:endParaRPr lang="zh-CN" altLang="en-US" sz="1600" dirty="0" smtClean="0">
              <a:solidFill>
                <a:schemeClr val="tx1"/>
              </a:solidFill>
            </a:endParaRPr>
          </a:p>
        </p:txBody>
      </p:sp>
      <p:sp>
        <p:nvSpPr>
          <p:cNvPr id="6" name="文本框 5"/>
          <p:cNvSpPr txBox="1"/>
          <p:nvPr/>
        </p:nvSpPr>
        <p:spPr>
          <a:xfrm>
            <a:off x="8837295" y="4745355"/>
            <a:ext cx="2557780" cy="504825"/>
          </a:xfrm>
          <a:prstGeom prst="rect">
            <a:avLst/>
          </a:prstGeom>
          <a:noFill/>
        </p:spPr>
        <p:txBody>
          <a:bodyPr wrap="none" rtlCol="0">
            <a:spAutoFit/>
          </a:bodyPr>
          <a:lstStyle/>
          <a:p>
            <a:pPr marL="342900" indent="-342900" algn="l" fontAlgn="auto">
              <a:lnSpc>
                <a:spcPct val="168000"/>
              </a:lnSpc>
              <a:spcAft>
                <a:spcPts val="0"/>
              </a:spcAft>
              <a:buClr>
                <a:srgbClr val="E20000"/>
              </a:buClr>
              <a:buFont typeface="Arial" panose="020B0604020202020204" pitchFamily="34" charset="0"/>
              <a:buChar char="◘"/>
            </a:pPr>
            <a:r>
              <a:rPr lang="zh-CN" altLang="en-US" sz="1600" dirty="0" smtClean="0">
                <a:sym typeface="+mn-ea"/>
              </a:rPr>
              <a:t>进行其他间谍活动的。</a:t>
            </a:r>
            <a:endParaRPr lang="zh-CN" altLang="en-US" sz="1600"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30315" y="4459605"/>
            <a:ext cx="3846830" cy="511175"/>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普通的军事发烧友</a:t>
            </a:r>
            <a:endParaRPr lang="zh-CN" altLang="en-US" dirty="0" smtClean="0">
              <a:sym typeface="+mn-ea"/>
            </a:endParaRPr>
          </a:p>
        </p:txBody>
      </p:sp>
      <p:sp>
        <p:nvSpPr>
          <p:cNvPr id="4" name="矩形 3"/>
          <p:cNvSpPr/>
          <p:nvPr/>
        </p:nvSpPr>
        <p:spPr>
          <a:xfrm>
            <a:off x="6335395" y="2650490"/>
            <a:ext cx="3847465" cy="45847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有条件接触国家秘密的公职人员</a:t>
            </a:r>
            <a:endParaRPr lang="zh-CN" altLang="en-US" dirty="0" smtClean="0">
              <a:sym typeface="+mn-ea"/>
            </a:endParaRPr>
          </a:p>
        </p:txBody>
      </p:sp>
      <p:sp>
        <p:nvSpPr>
          <p:cNvPr id="5" name="矩形 4"/>
          <p:cNvSpPr/>
          <p:nvPr/>
        </p:nvSpPr>
        <p:spPr>
          <a:xfrm>
            <a:off x="4491990" y="3539490"/>
            <a:ext cx="1656080" cy="50165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普通网民</a:t>
            </a:r>
            <a:endParaRPr lang="zh-CN" altLang="en-US" dirty="0" smtClean="0">
              <a:sym typeface="+mn-ea"/>
            </a:endParaRPr>
          </a:p>
        </p:txBody>
      </p:sp>
      <p:sp>
        <p:nvSpPr>
          <p:cNvPr id="6" name="矩形 5"/>
          <p:cNvSpPr/>
          <p:nvPr/>
        </p:nvSpPr>
        <p:spPr>
          <a:xfrm>
            <a:off x="1751965" y="4449445"/>
            <a:ext cx="2558415" cy="50292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军事基地周边居民</a:t>
            </a:r>
            <a:endParaRPr lang="zh-CN" altLang="en-US" dirty="0" smtClean="0">
              <a:sym typeface="+mn-ea"/>
            </a:endParaRPr>
          </a:p>
        </p:txBody>
      </p:sp>
      <p:sp>
        <p:nvSpPr>
          <p:cNvPr id="7" name="矩形 6"/>
          <p:cNvSpPr/>
          <p:nvPr/>
        </p:nvSpPr>
        <p:spPr>
          <a:xfrm>
            <a:off x="8929370" y="3517900"/>
            <a:ext cx="1252855" cy="51308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留学生</a:t>
            </a:r>
            <a:endParaRPr lang="zh-CN" altLang="en-US" dirty="0" smtClean="0">
              <a:sym typeface="+mn-ea"/>
            </a:endParaRPr>
          </a:p>
        </p:txBody>
      </p:sp>
      <p:sp>
        <p:nvSpPr>
          <p:cNvPr id="8" name="矩形 7"/>
          <p:cNvSpPr/>
          <p:nvPr/>
        </p:nvSpPr>
        <p:spPr>
          <a:xfrm>
            <a:off x="1751965" y="3538855"/>
            <a:ext cx="2558415" cy="50165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军工企业工作人员</a:t>
            </a:r>
            <a:endParaRPr lang="zh-CN" altLang="en-US" dirty="0" smtClean="0">
              <a:sym typeface="+mn-ea"/>
            </a:endParaRPr>
          </a:p>
        </p:txBody>
      </p:sp>
      <p:sp>
        <p:nvSpPr>
          <p:cNvPr id="9" name="矩形 8"/>
          <p:cNvSpPr/>
          <p:nvPr/>
        </p:nvSpPr>
        <p:spPr>
          <a:xfrm>
            <a:off x="4491990" y="4459605"/>
            <a:ext cx="1656715" cy="49276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退伍军人</a:t>
            </a:r>
            <a:endParaRPr lang="zh-CN" altLang="en-US" dirty="0" smtClean="0">
              <a:sym typeface="+mn-ea"/>
            </a:endParaRPr>
          </a:p>
        </p:txBody>
      </p:sp>
      <p:sp>
        <p:nvSpPr>
          <p:cNvPr id="10" name="矩形 9"/>
          <p:cNvSpPr/>
          <p:nvPr/>
        </p:nvSpPr>
        <p:spPr>
          <a:xfrm>
            <a:off x="6329680" y="3528060"/>
            <a:ext cx="2474595" cy="502920"/>
          </a:xfrm>
          <a:prstGeom prst="rect">
            <a:avLst/>
          </a:prstGeom>
          <a:ln>
            <a:solidFill>
              <a:srgbClr val="E20000"/>
            </a:solidFill>
            <a:prstDash val="lgDash"/>
          </a:ln>
        </p:spPr>
        <p:txBody>
          <a:bodyPr wrap="square" tIns="71755" bIns="252095" anchor="ctr" anchorCtr="0">
            <a:noAutofit/>
          </a:bodyPr>
          <a:lstStyle/>
          <a:p>
            <a:pPr marL="342900" lvl="0" indent="-342900" algn="l">
              <a:lnSpc>
                <a:spcPct val="200000"/>
              </a:lnSpc>
              <a:spcAft>
                <a:spcPts val="600"/>
              </a:spcAft>
              <a:buClr>
                <a:srgbClr val="E20000"/>
              </a:buClr>
              <a:buSzTx/>
              <a:buFont typeface="Arial" panose="020B0604020202020204" pitchFamily="34" charset="0"/>
              <a:buChar char="◘"/>
            </a:pPr>
            <a:r>
              <a:rPr lang="zh-CN" altLang="en-US" dirty="0" smtClean="0">
                <a:sym typeface="+mn-ea"/>
              </a:rPr>
              <a:t>国防科研单位人员</a:t>
            </a:r>
            <a:endParaRPr lang="zh-CN" altLang="en-US" dirty="0" smtClean="0">
              <a:sym typeface="+mn-ea"/>
            </a:endParaRPr>
          </a:p>
        </p:txBody>
      </p:sp>
      <p:sp>
        <p:nvSpPr>
          <p:cNvPr id="2" name="矩形 1"/>
          <p:cNvSpPr/>
          <p:nvPr/>
        </p:nvSpPr>
        <p:spPr>
          <a:xfrm>
            <a:off x="1751965" y="2647950"/>
            <a:ext cx="4396105" cy="461010"/>
          </a:xfrm>
          <a:prstGeom prst="rect">
            <a:avLst/>
          </a:prstGeom>
          <a:solidFill>
            <a:srgbClr val="E20000"/>
          </a:solidFill>
        </p:spPr>
        <p:txBody>
          <a:bodyPr wrap="square" bIns="107950" rtlCol="0" anchor="ctr" anchorCtr="0">
            <a:noAutofit/>
          </a:bodyPr>
          <a:lstStyle/>
          <a:p>
            <a:pPr lvl="0" algn="dist">
              <a:buClrTx/>
              <a:buSzTx/>
              <a:buFontTx/>
            </a:pPr>
            <a:r>
              <a:rPr lang="zh-CN" altLang="en-US" sz="2000" dirty="0" smtClean="0">
                <a:solidFill>
                  <a:schemeClr val="bg1"/>
                </a:solidFill>
                <a:latin typeface="三极正智黑简体" panose="00000500000000000000" charset="-122"/>
                <a:ea typeface="三极正智黑简体" panose="00000500000000000000" charset="-122"/>
                <a:sym typeface="+mn-ea"/>
              </a:rPr>
              <a:t>境外间谍组织重点策反利用的对象</a:t>
            </a:r>
            <a:endParaRPr lang="zh-CN" altLang="en-US" sz="2000" dirty="0" smtClean="0">
              <a:solidFill>
                <a:schemeClr val="bg1"/>
              </a:solidFill>
              <a:latin typeface="三极正智黑简体" panose="00000500000000000000" charset="-122"/>
              <a:ea typeface="三极正智黑简体" panose="000005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1835" y="2131060"/>
            <a:ext cx="3325495" cy="425450"/>
          </a:xfrm>
          <a:prstGeom prst="roundRect">
            <a:avLst/>
          </a:prstGeom>
          <a:solidFill>
            <a:srgbClr val="E20000"/>
          </a:solidFill>
        </p:spPr>
        <p:txBody>
          <a:bodyPr wrap="square" bIns="107950" anchor="ctr" anchorCtr="0">
            <a:noAutofit/>
          </a:bodyPr>
          <a:lstStyle/>
          <a:p>
            <a:pPr lvl="0">
              <a:buClrTx/>
              <a:buSzTx/>
              <a:buFontTx/>
            </a:pPr>
            <a:r>
              <a:rPr lang="zh-CN" altLang="en-US" dirty="0" smtClean="0">
                <a:solidFill>
                  <a:schemeClr val="bg1"/>
                </a:solidFill>
                <a:latin typeface="三极正智黑简体" panose="00000500000000000000" charset="-122"/>
                <a:ea typeface="三极正智黑简体" panose="00000500000000000000" charset="-122"/>
                <a:sym typeface="+mn-ea"/>
              </a:rPr>
              <a:t>《中华人民共和国国家安全法》 </a:t>
            </a:r>
            <a:endParaRPr lang="zh-CN" altLang="en-US" dirty="0" smtClean="0">
              <a:solidFill>
                <a:schemeClr val="bg1"/>
              </a:solidFill>
              <a:latin typeface="三极正智黑简体" panose="00000500000000000000" charset="-122"/>
              <a:ea typeface="三极正智黑简体" panose="00000500000000000000" charset="-122"/>
              <a:sym typeface="+mn-ea"/>
            </a:endParaRPr>
          </a:p>
        </p:txBody>
      </p:sp>
      <p:sp>
        <p:nvSpPr>
          <p:cNvPr id="3" name="矩形 2"/>
          <p:cNvSpPr/>
          <p:nvPr/>
        </p:nvSpPr>
        <p:spPr>
          <a:xfrm>
            <a:off x="1157605" y="2593975"/>
            <a:ext cx="8961120" cy="1076325"/>
          </a:xfrm>
          <a:prstGeom prst="rect">
            <a:avLst/>
          </a:prstGeom>
        </p:spPr>
        <p:txBody>
          <a:bodyPr wrap="square">
            <a:spAutoFit/>
          </a:bodyPr>
          <a:lstStyle/>
          <a:p>
            <a:pPr indent="0" algn="just" fontAlgn="auto">
              <a:lnSpc>
                <a:spcPct val="200000"/>
              </a:lnSpc>
              <a:spcAft>
                <a:spcPts val="600"/>
              </a:spcAft>
              <a:buClr>
                <a:srgbClr val="E20000"/>
              </a:buClr>
              <a:buFont typeface="Arial" panose="020B0604020202020204" pitchFamily="34" charset="0"/>
              <a:buNone/>
            </a:pPr>
            <a:r>
              <a:rPr lang="zh-CN" altLang="en-US" sz="1600" dirty="0" smtClean="0">
                <a:solidFill>
                  <a:srgbClr val="E20000"/>
                </a:solidFill>
              </a:rPr>
              <a:t>本法所称危害国家安全的行为，</a:t>
            </a:r>
            <a:r>
              <a:rPr lang="zh-CN" altLang="en-US" sz="1600" dirty="0" smtClean="0">
                <a:solidFill>
                  <a:schemeClr val="tx1"/>
                </a:solidFill>
              </a:rPr>
              <a:t>是指境外机构、组织、个人实施或者指使、资助他人实施的，或者境内组织、个人与境外机构、组织、个人相勾结实施的下列危害中华人民共和国国家安全的行为</a:t>
            </a:r>
            <a:endParaRPr lang="zh-CN" altLang="en-US" sz="1600" dirty="0" smtClean="0">
              <a:solidFill>
                <a:schemeClr val="tx1"/>
              </a:solidFill>
            </a:endParaRPr>
          </a:p>
        </p:txBody>
      </p:sp>
      <p:sp>
        <p:nvSpPr>
          <p:cNvPr id="4" name="文本框 3"/>
          <p:cNvSpPr txBox="1"/>
          <p:nvPr/>
        </p:nvSpPr>
        <p:spPr>
          <a:xfrm>
            <a:off x="1186180" y="2131060"/>
            <a:ext cx="3390900" cy="398780"/>
          </a:xfrm>
          <a:prstGeom prst="rect">
            <a:avLst/>
          </a:prstGeom>
          <a:noFill/>
        </p:spPr>
        <p:txBody>
          <a:bodyPr wrap="square" rtlCol="0" anchor="t">
            <a:spAutoFit/>
          </a:bodyPr>
          <a:lstStyle/>
          <a:p>
            <a:pPr algn="dist"/>
            <a:r>
              <a:rPr lang="zh-CN" altLang="en-US" sz="2000" dirty="0" smtClean="0">
                <a:solidFill>
                  <a:srgbClr val="E20000"/>
                </a:solidFill>
                <a:latin typeface="三极正智黑简体" panose="00000500000000000000" charset="-122"/>
                <a:ea typeface="三极正智黑简体" panose="00000500000000000000" charset="-122"/>
                <a:sym typeface="+mn-ea"/>
              </a:rPr>
              <a:t>破坏国家安全的行为有哪些？</a:t>
            </a:r>
            <a:endParaRPr lang="zh-CN" altLang="en-US" sz="2000" dirty="0" smtClean="0">
              <a:solidFill>
                <a:srgbClr val="E20000"/>
              </a:solidFill>
              <a:latin typeface="三极正智黑简体" panose="00000500000000000000" charset="-122"/>
              <a:ea typeface="三极正智黑简体" panose="00000500000000000000" charset="-122"/>
              <a:sym typeface="+mn-ea"/>
            </a:endParaRPr>
          </a:p>
        </p:txBody>
      </p:sp>
      <p:sp>
        <p:nvSpPr>
          <p:cNvPr id="8" name="矩形 7"/>
          <p:cNvSpPr/>
          <p:nvPr/>
        </p:nvSpPr>
        <p:spPr>
          <a:xfrm>
            <a:off x="1186180" y="3653790"/>
            <a:ext cx="10600055" cy="1568450"/>
          </a:xfrm>
          <a:prstGeom prst="rect">
            <a:avLst/>
          </a:prstGeom>
        </p:spPr>
        <p:txBody>
          <a:bodyPr wrap="square">
            <a:spAutoFit/>
          </a:bodyPr>
          <a:lstStyle/>
          <a:p>
            <a:pPr marL="285750" indent="-285750" fontAlgn="auto">
              <a:lnSpc>
                <a:spcPct val="200000"/>
              </a:lnSpc>
              <a:buClr>
                <a:srgbClr val="E60000"/>
              </a:buClr>
              <a:buFont typeface="Arial" panose="020B0604020202020204" pitchFamily="34" charset="0"/>
              <a:buChar char="◘"/>
            </a:pPr>
            <a:r>
              <a:rPr lang="en-US" altLang="zh-CN" sz="1600" dirty="0" smtClean="0"/>
              <a:t>(</a:t>
            </a:r>
            <a:r>
              <a:rPr lang="zh-CN" altLang="en-US" sz="1600" dirty="0" smtClean="0"/>
              <a:t>一</a:t>
            </a:r>
            <a:r>
              <a:rPr lang="en-US" altLang="zh-CN" sz="1600" dirty="0" smtClean="0"/>
              <a:t>)</a:t>
            </a:r>
            <a:r>
              <a:rPr lang="zh-CN" altLang="en-US" sz="1600" dirty="0" smtClean="0"/>
              <a:t>阴谋颠覆政府，分裂国家，推翻社会主义制度的。</a:t>
            </a:r>
            <a:r>
              <a:rPr lang="en-US" altLang="zh-CN" sz="1600" dirty="0" smtClean="0"/>
              <a:t>(</a:t>
            </a:r>
            <a:r>
              <a:rPr lang="zh-CN" altLang="en-US" sz="1600" dirty="0" smtClean="0"/>
              <a:t>二</a:t>
            </a:r>
            <a:r>
              <a:rPr lang="en-US" altLang="zh-CN" sz="1600" dirty="0" smtClean="0"/>
              <a:t>)</a:t>
            </a:r>
            <a:r>
              <a:rPr lang="zh-CN" altLang="en-US" sz="1600" dirty="0" smtClean="0"/>
              <a:t>参加间谍组织或者接受间谍组织及其代理人的任务的。</a:t>
            </a:r>
            <a:endParaRPr lang="zh-CN" altLang="en-US" sz="1600" dirty="0" smtClean="0"/>
          </a:p>
          <a:p>
            <a:pPr marL="285750" indent="-285750" fontAlgn="auto">
              <a:lnSpc>
                <a:spcPct val="200000"/>
              </a:lnSpc>
              <a:buClr>
                <a:srgbClr val="E60000"/>
              </a:buClr>
              <a:buFont typeface="Arial" panose="020B0604020202020204" pitchFamily="34" charset="0"/>
              <a:buChar char="◘"/>
            </a:pPr>
            <a:r>
              <a:rPr lang="en-US" altLang="zh-CN" sz="1600" dirty="0" smtClean="0"/>
              <a:t>(</a:t>
            </a:r>
            <a:r>
              <a:rPr lang="zh-CN" altLang="en-US" sz="1600" dirty="0" smtClean="0"/>
              <a:t>三</a:t>
            </a:r>
            <a:r>
              <a:rPr lang="en-US" altLang="zh-CN" sz="1600" dirty="0" smtClean="0"/>
              <a:t>)</a:t>
            </a:r>
            <a:r>
              <a:rPr lang="zh-CN" altLang="en-US" sz="1600" dirty="0" smtClean="0"/>
              <a:t>窃取、刺探、收买、非法提供国家秘密的。</a:t>
            </a:r>
            <a:r>
              <a:rPr lang="en-US" altLang="zh-CN" sz="1600" dirty="0" smtClean="0"/>
              <a:t>(</a:t>
            </a:r>
            <a:r>
              <a:rPr lang="zh-CN" altLang="en-US" sz="1600" dirty="0" smtClean="0"/>
              <a:t>四</a:t>
            </a:r>
            <a:r>
              <a:rPr lang="en-US" altLang="zh-CN" sz="1600" dirty="0" smtClean="0"/>
              <a:t>)</a:t>
            </a:r>
            <a:r>
              <a:rPr lang="zh-CN" altLang="en-US" sz="1600" dirty="0" smtClean="0"/>
              <a:t>策动、勾引、收买国家工作人员叛变的。</a:t>
            </a:r>
            <a:endParaRPr lang="zh-CN" altLang="en-US" sz="1600" dirty="0" smtClean="0"/>
          </a:p>
          <a:p>
            <a:pPr marL="285750" indent="-285750" fontAlgn="auto">
              <a:lnSpc>
                <a:spcPct val="200000"/>
              </a:lnSpc>
              <a:buClr>
                <a:srgbClr val="E60000"/>
              </a:buClr>
              <a:buFont typeface="Arial" panose="020B0604020202020204" pitchFamily="34" charset="0"/>
              <a:buChar char="◘"/>
            </a:pPr>
            <a:r>
              <a:rPr lang="en-US" altLang="zh-CN" sz="1600" dirty="0" smtClean="0"/>
              <a:t>(</a:t>
            </a:r>
            <a:r>
              <a:rPr lang="zh-CN" altLang="en-US" sz="1600" dirty="0" smtClean="0"/>
              <a:t>五</a:t>
            </a:r>
            <a:r>
              <a:rPr lang="en-US" altLang="zh-CN" sz="1600" dirty="0" smtClean="0"/>
              <a:t>)</a:t>
            </a:r>
            <a:r>
              <a:rPr lang="zh-CN" altLang="en-US" sz="1600" dirty="0" smtClean="0"/>
              <a:t>进行危害国家安全的其他破坏活动的。</a:t>
            </a:r>
            <a:endParaRPr lang="zh-CN" altLang="en-US" sz="1600" dirty="0" smtClean="0"/>
          </a:p>
        </p:txBody>
      </p:sp>
      <p:sp>
        <p:nvSpPr>
          <p:cNvPr id="9" name="文本框 8"/>
          <p:cNvSpPr txBox="1"/>
          <p:nvPr/>
        </p:nvSpPr>
        <p:spPr>
          <a:xfrm>
            <a:off x="1070610" y="5313045"/>
            <a:ext cx="5868670" cy="368300"/>
          </a:xfrm>
          <a:prstGeom prst="rect">
            <a:avLst/>
          </a:prstGeom>
          <a:noFill/>
        </p:spPr>
        <p:txBody>
          <a:bodyPr wrap="square" rtlCol="0" anchor="t">
            <a:spAutoFit/>
          </a:bodyPr>
          <a:lstStyle/>
          <a:p>
            <a:pPr lvl="0" algn="dist">
              <a:buClrTx/>
              <a:buSzTx/>
              <a:buFontTx/>
            </a:pPr>
            <a:r>
              <a:rPr lang="zh-CN" altLang="en-US" dirty="0" smtClean="0">
                <a:solidFill>
                  <a:srgbClr val="E20000"/>
                </a:solidFill>
                <a:latin typeface="三极正智黑简体" panose="00000500000000000000" charset="-122"/>
                <a:ea typeface="三极正智黑简体" panose="00000500000000000000" charset="-122"/>
                <a:sym typeface="+mn-ea"/>
              </a:rPr>
              <a:t>上这些行为，国家不仅会依法惩治，还要防范和制止！</a:t>
            </a:r>
            <a:endParaRPr lang="zh-CN" altLang="en-US" dirty="0" smtClean="0">
              <a:solidFill>
                <a:srgbClr val="E20000"/>
              </a:solidFill>
              <a:latin typeface="三极正智黑简体" panose="00000500000000000000" charset="-122"/>
              <a:ea typeface="三极正智黑简体" panose="000005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1000"/>
                                        <p:tgtEl>
                                          <p:spTgt spid="8">
                                            <p:txEl>
                                              <p:pRg st="2" end="2"/>
                                            </p:txEl>
                                          </p:spTgt>
                                        </p:tgtEl>
                                      </p:cBhvr>
                                    </p:animEffect>
                                    <p:anim calcmode="lin" valueType="num">
                                      <p:cBhvr>
                                        <p:cTn id="3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ppt_x-.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27655" y="584835"/>
            <a:ext cx="6491605" cy="1292225"/>
            <a:chOff x="4417" y="809"/>
            <a:chExt cx="10223" cy="2035"/>
          </a:xfrm>
        </p:grpSpPr>
        <p:grpSp>
          <p:nvGrpSpPr>
            <p:cNvPr id="5" name="组合 4"/>
            <p:cNvGrpSpPr/>
            <p:nvPr/>
          </p:nvGrpSpPr>
          <p:grpSpPr>
            <a:xfrm>
              <a:off x="8007" y="809"/>
              <a:ext cx="2928" cy="2035"/>
              <a:chOff x="2788088" y="540077"/>
              <a:chExt cx="1859867" cy="1292803"/>
            </a:xfrm>
          </p:grpSpPr>
          <p:sp>
            <p:nvSpPr>
              <p:cNvPr id="3" name="矩形 2"/>
              <p:cNvSpPr/>
              <p:nvPr/>
            </p:nvSpPr>
            <p:spPr>
              <a:xfrm>
                <a:off x="2788088" y="540077"/>
                <a:ext cx="1859867" cy="1107154"/>
              </a:xfrm>
              <a:prstGeom prst="rect">
                <a:avLst/>
              </a:prstGeom>
            </p:spPr>
            <p:txBody>
              <a:bodyPr wrap="none">
                <a:spAutoFit/>
              </a:bodyPr>
              <a:lstStyle/>
              <a:p>
                <a:r>
                  <a:rPr lang="zh-CN" altLang="en-US" sz="6600">
                    <a:solidFill>
                      <a:srgbClr val="E60000"/>
                    </a:solidFill>
                    <a:latin typeface="Aa攒劲小楷" panose="02010600010101010101" charset="-122"/>
                    <a:ea typeface="Aa攒劲小楷" panose="02010600010101010101" charset="-122"/>
                    <a:cs typeface="Aa攒劲小楷" panose="02010600010101010101" charset="-122"/>
                  </a:rPr>
                  <a:t>目录</a:t>
                </a:r>
                <a:endParaRPr lang="zh-CN" altLang="en-US" sz="6600" dirty="0">
                  <a:solidFill>
                    <a:srgbClr val="E60000"/>
                  </a:solidFill>
                  <a:latin typeface="Aa攒劲小楷" panose="02010600010101010101" charset="-122"/>
                  <a:ea typeface="Aa攒劲小楷" panose="02010600010101010101" charset="-122"/>
                  <a:cs typeface="Aa攒劲小楷" panose="02010600010101010101" charset="-122"/>
                </a:endParaRPr>
              </a:p>
            </p:txBody>
          </p:sp>
          <p:sp>
            <p:nvSpPr>
              <p:cNvPr id="4" name="矩形 3"/>
              <p:cNvSpPr/>
              <p:nvPr/>
            </p:nvSpPr>
            <p:spPr>
              <a:xfrm>
                <a:off x="2935513" y="1463432"/>
                <a:ext cx="1565547" cy="369448"/>
              </a:xfrm>
              <a:prstGeom prst="rect">
                <a:avLst/>
              </a:prstGeom>
            </p:spPr>
            <p:txBody>
              <a:bodyPr wrap="square">
                <a:spAutoFit/>
              </a:bodyPr>
              <a:lstStyle/>
              <a:p>
                <a:pPr algn="dist"/>
                <a:r>
                  <a:rPr lang="zh-CN" altLang="en-US" dirty="0">
                    <a:solidFill>
                      <a:srgbClr val="E60000"/>
                    </a:solidFill>
                    <a:latin typeface="思源黑体 CN Normal" panose="020B0400000000000000" charset="-122"/>
                    <a:ea typeface="思源黑体 CN Normal" panose="020B0400000000000000" charset="-122"/>
                    <a:cs typeface="思源黑体 CN Normal" panose="020B0400000000000000" charset="-122"/>
                  </a:rPr>
                  <a:t>CONTENTS</a:t>
                </a:r>
                <a:endParaRPr lang="zh-CN" altLang="en-US" dirty="0">
                  <a:solidFill>
                    <a:srgbClr val="E60000"/>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5" name="组合 24"/>
            <p:cNvGrpSpPr/>
            <p:nvPr/>
          </p:nvGrpSpPr>
          <p:grpSpPr>
            <a:xfrm>
              <a:off x="4417" y="1637"/>
              <a:ext cx="3590" cy="144"/>
              <a:chOff x="2037342" y="3255425"/>
              <a:chExt cx="1591999" cy="91320"/>
            </a:xfrm>
          </p:grpSpPr>
          <p:cxnSp>
            <p:nvCxnSpPr>
              <p:cNvPr id="26" name="直接连接符 25"/>
              <p:cNvCxnSpPr/>
              <p:nvPr/>
            </p:nvCxnSpPr>
            <p:spPr>
              <a:xfrm>
                <a:off x="2037342" y="3255425"/>
                <a:ext cx="1591999"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82795" y="3346745"/>
                <a:ext cx="1246545"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flipH="1">
              <a:off x="11032" y="1637"/>
              <a:ext cx="3608" cy="126"/>
              <a:chOff x="2037342" y="3255425"/>
              <a:chExt cx="1599980" cy="79972"/>
            </a:xfrm>
          </p:grpSpPr>
          <p:cxnSp>
            <p:nvCxnSpPr>
              <p:cNvPr id="38" name="直接连接符 37"/>
              <p:cNvCxnSpPr/>
              <p:nvPr/>
            </p:nvCxnSpPr>
            <p:spPr>
              <a:xfrm>
                <a:off x="2037342" y="3255425"/>
                <a:ext cx="1591999"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390777" y="3335397"/>
                <a:ext cx="1246545"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2153285" y="2181860"/>
            <a:ext cx="7852410" cy="589915"/>
            <a:chOff x="4909" y="4047"/>
            <a:chExt cx="12366" cy="929"/>
          </a:xfrm>
        </p:grpSpPr>
        <p:sp>
          <p:nvSpPr>
            <p:cNvPr id="32" name="矩形: 圆角 24"/>
            <p:cNvSpPr/>
            <p:nvPr/>
          </p:nvSpPr>
          <p:spPr>
            <a:xfrm>
              <a:off x="6575" y="4047"/>
              <a:ext cx="10700" cy="929"/>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spc="300" dirty="0">
                  <a:solidFill>
                    <a:schemeClr val="bg1"/>
                  </a:solidFill>
                  <a:latin typeface="思源黑体 CN Normal" panose="020B0400000000000000" charset="-122"/>
                  <a:ea typeface="思源黑体 CN Normal" panose="020B0400000000000000" charset="-122"/>
                  <a:cs typeface="+mn-ea"/>
                </a:rPr>
                <a:t>关于全民国家安全教育日</a:t>
              </a:r>
              <a:endParaRPr sz="2800" b="1" spc="300" dirty="0">
                <a:solidFill>
                  <a:schemeClr val="bg1"/>
                </a:solidFill>
                <a:latin typeface="思源黑体 CN Normal" panose="020B0400000000000000" charset="-122"/>
                <a:ea typeface="思源黑体 CN Normal" panose="020B0400000000000000" charset="-122"/>
                <a:cs typeface="+mn-ea"/>
              </a:endParaRPr>
            </a:p>
          </p:txBody>
        </p:sp>
        <p:sp>
          <p:nvSpPr>
            <p:cNvPr id="33" name="矩形: 圆角 25"/>
            <p:cNvSpPr/>
            <p:nvPr/>
          </p:nvSpPr>
          <p:spPr>
            <a:xfrm>
              <a:off x="4909" y="4047"/>
              <a:ext cx="959" cy="929"/>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chemeClr val="bg1"/>
                  </a:solidFill>
                  <a:latin typeface="思源黑体 CN Normal" panose="020B0400000000000000" charset="-122"/>
                  <a:ea typeface="思源黑体 CN Normal" panose="020B0400000000000000" charset="-122"/>
                  <a:cs typeface="+mn-ea"/>
                </a:rPr>
                <a:t>1</a:t>
              </a:r>
              <a:endParaRPr lang="en-US" altLang="zh-CN" sz="3000" b="1" dirty="0">
                <a:solidFill>
                  <a:schemeClr val="bg1"/>
                </a:solidFill>
                <a:latin typeface="思源黑体 CN Normal" panose="020B0400000000000000" charset="-122"/>
                <a:ea typeface="思源黑体 CN Normal" panose="020B0400000000000000" charset="-122"/>
                <a:cs typeface="+mn-ea"/>
              </a:endParaRPr>
            </a:p>
          </p:txBody>
        </p:sp>
        <p:cxnSp>
          <p:nvCxnSpPr>
            <p:cNvPr id="7" name="直接连接符 6"/>
            <p:cNvCxnSpPr/>
            <p:nvPr/>
          </p:nvCxnSpPr>
          <p:spPr>
            <a:xfrm>
              <a:off x="5881" y="4536"/>
              <a:ext cx="68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153285" y="3058160"/>
            <a:ext cx="7839075" cy="566420"/>
            <a:chOff x="4909" y="5276"/>
            <a:chExt cx="12345" cy="892"/>
          </a:xfrm>
        </p:grpSpPr>
        <p:sp>
          <p:nvSpPr>
            <p:cNvPr id="28" name="矩形: 圆角 24"/>
            <p:cNvSpPr/>
            <p:nvPr/>
          </p:nvSpPr>
          <p:spPr>
            <a:xfrm>
              <a:off x="6575" y="5276"/>
              <a:ext cx="10679" cy="892"/>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spc="300" dirty="0">
                  <a:solidFill>
                    <a:schemeClr val="bg1"/>
                  </a:solidFill>
                  <a:latin typeface="思源黑体 CN Normal" panose="020B0400000000000000" charset="-122"/>
                  <a:ea typeface="思源黑体 CN Normal" panose="020B0400000000000000" charset="-122"/>
                  <a:cs typeface="+mn-ea"/>
                </a:rPr>
                <a:t>什么是国家安全</a:t>
              </a:r>
              <a:endParaRPr sz="2800" b="1" spc="300" dirty="0">
                <a:solidFill>
                  <a:schemeClr val="bg1"/>
                </a:solidFill>
                <a:latin typeface="思源黑体 CN Normal" panose="020B0400000000000000" charset="-122"/>
                <a:ea typeface="思源黑体 CN Normal" panose="020B0400000000000000" charset="-122"/>
                <a:cs typeface="+mn-ea"/>
              </a:endParaRPr>
            </a:p>
          </p:txBody>
        </p:sp>
        <p:sp>
          <p:nvSpPr>
            <p:cNvPr id="29" name="矩形: 圆角 25"/>
            <p:cNvSpPr/>
            <p:nvPr/>
          </p:nvSpPr>
          <p:spPr>
            <a:xfrm>
              <a:off x="4909" y="5276"/>
              <a:ext cx="959" cy="892"/>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chemeClr val="bg1"/>
                  </a:solidFill>
                  <a:latin typeface="思源黑体 CN Normal" panose="020B0400000000000000" charset="-122"/>
                  <a:ea typeface="思源黑体 CN Normal" panose="020B0400000000000000" charset="-122"/>
                  <a:cs typeface="+mn-ea"/>
                </a:rPr>
                <a:t>2</a:t>
              </a:r>
              <a:endParaRPr lang="en-US" altLang="zh-CN" sz="3000" b="1" dirty="0">
                <a:solidFill>
                  <a:schemeClr val="bg1"/>
                </a:solidFill>
                <a:latin typeface="思源黑体 CN Normal" panose="020B0400000000000000" charset="-122"/>
                <a:ea typeface="思源黑体 CN Normal" panose="020B0400000000000000" charset="-122"/>
                <a:cs typeface="+mn-ea"/>
              </a:endParaRPr>
            </a:p>
          </p:txBody>
        </p:sp>
        <p:cxnSp>
          <p:nvCxnSpPr>
            <p:cNvPr id="18" name="直接连接符 17"/>
            <p:cNvCxnSpPr/>
            <p:nvPr/>
          </p:nvCxnSpPr>
          <p:spPr>
            <a:xfrm>
              <a:off x="5881" y="5766"/>
              <a:ext cx="68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153285" y="3910965"/>
            <a:ext cx="7839075" cy="566420"/>
            <a:chOff x="4909" y="5276"/>
            <a:chExt cx="12345" cy="892"/>
          </a:xfrm>
        </p:grpSpPr>
        <p:sp>
          <p:nvSpPr>
            <p:cNvPr id="8" name="矩形: 圆角 24"/>
            <p:cNvSpPr/>
            <p:nvPr/>
          </p:nvSpPr>
          <p:spPr>
            <a:xfrm>
              <a:off x="6575" y="5276"/>
              <a:ext cx="10679" cy="892"/>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spc="300" dirty="0">
                  <a:solidFill>
                    <a:schemeClr val="bg1"/>
                  </a:solidFill>
                  <a:latin typeface="思源黑体 CN Normal" panose="020B0400000000000000" charset="-122"/>
                  <a:ea typeface="思源黑体 CN Normal" panose="020B0400000000000000" charset="-122"/>
                  <a:cs typeface="+mn-ea"/>
                </a:rPr>
                <a:t>了解破坏国家安全的行为</a:t>
              </a:r>
              <a:endParaRPr sz="2800" b="1" spc="300" dirty="0">
                <a:solidFill>
                  <a:schemeClr val="bg1"/>
                </a:solidFill>
                <a:latin typeface="思源黑体 CN Normal" panose="020B0400000000000000" charset="-122"/>
                <a:ea typeface="思源黑体 CN Normal" panose="020B0400000000000000" charset="-122"/>
                <a:cs typeface="+mn-ea"/>
              </a:endParaRPr>
            </a:p>
          </p:txBody>
        </p:sp>
        <p:sp>
          <p:nvSpPr>
            <p:cNvPr id="9" name="矩形: 圆角 25"/>
            <p:cNvSpPr/>
            <p:nvPr/>
          </p:nvSpPr>
          <p:spPr>
            <a:xfrm>
              <a:off x="4909" y="5276"/>
              <a:ext cx="959" cy="892"/>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chemeClr val="bg1"/>
                  </a:solidFill>
                  <a:latin typeface="思源黑体 CN Normal" panose="020B0400000000000000" charset="-122"/>
                  <a:ea typeface="思源黑体 CN Normal" panose="020B0400000000000000" charset="-122"/>
                  <a:cs typeface="+mn-ea"/>
                </a:rPr>
                <a:t>3</a:t>
              </a:r>
              <a:endParaRPr lang="en-US" altLang="zh-CN" sz="3000" b="1" dirty="0">
                <a:solidFill>
                  <a:schemeClr val="bg1"/>
                </a:solidFill>
                <a:latin typeface="思源黑体 CN Normal" panose="020B0400000000000000" charset="-122"/>
                <a:ea typeface="思源黑体 CN Normal" panose="020B0400000000000000" charset="-122"/>
                <a:cs typeface="+mn-ea"/>
              </a:endParaRPr>
            </a:p>
          </p:txBody>
        </p:sp>
        <p:cxnSp>
          <p:nvCxnSpPr>
            <p:cNvPr id="11" name="直接连接符 10"/>
            <p:cNvCxnSpPr/>
            <p:nvPr/>
          </p:nvCxnSpPr>
          <p:spPr>
            <a:xfrm>
              <a:off x="5881" y="5766"/>
              <a:ext cx="68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153285" y="4763770"/>
            <a:ext cx="7839075" cy="566420"/>
            <a:chOff x="4909" y="5276"/>
            <a:chExt cx="12345" cy="892"/>
          </a:xfrm>
        </p:grpSpPr>
        <p:sp>
          <p:nvSpPr>
            <p:cNvPr id="14" name="矩形: 圆角 24"/>
            <p:cNvSpPr/>
            <p:nvPr/>
          </p:nvSpPr>
          <p:spPr>
            <a:xfrm>
              <a:off x="6575" y="5276"/>
              <a:ext cx="10679" cy="892"/>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spc="300" dirty="0">
                  <a:solidFill>
                    <a:schemeClr val="bg1"/>
                  </a:solidFill>
                  <a:latin typeface="思源黑体 CN Normal" panose="020B0400000000000000" charset="-122"/>
                  <a:ea typeface="思源黑体 CN Normal" panose="020B0400000000000000" charset="-122"/>
                  <a:cs typeface="+mn-ea"/>
                </a:rPr>
                <a:t>维护国家安全,从每个人做起</a:t>
              </a:r>
              <a:endParaRPr sz="2800" b="1" spc="300" dirty="0">
                <a:solidFill>
                  <a:schemeClr val="bg1"/>
                </a:solidFill>
                <a:latin typeface="思源黑体 CN Normal" panose="020B0400000000000000" charset="-122"/>
                <a:ea typeface="思源黑体 CN Normal" panose="020B0400000000000000" charset="-122"/>
                <a:cs typeface="+mn-ea"/>
              </a:endParaRPr>
            </a:p>
          </p:txBody>
        </p:sp>
        <p:sp>
          <p:nvSpPr>
            <p:cNvPr id="15" name="矩形: 圆角 25"/>
            <p:cNvSpPr/>
            <p:nvPr/>
          </p:nvSpPr>
          <p:spPr>
            <a:xfrm>
              <a:off x="4909" y="5276"/>
              <a:ext cx="959" cy="892"/>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chemeClr val="bg1"/>
                  </a:solidFill>
                  <a:latin typeface="思源黑体 CN Normal" panose="020B0400000000000000" charset="-122"/>
                  <a:ea typeface="思源黑体 CN Normal" panose="020B0400000000000000" charset="-122"/>
                  <a:cs typeface="+mn-ea"/>
                </a:rPr>
                <a:t>4</a:t>
              </a:r>
              <a:endParaRPr lang="en-US" altLang="zh-CN" sz="3000" b="1" dirty="0">
                <a:solidFill>
                  <a:schemeClr val="bg1"/>
                </a:solidFill>
                <a:latin typeface="思源黑体 CN Normal" panose="020B0400000000000000" charset="-122"/>
                <a:ea typeface="思源黑体 CN Normal" panose="020B0400000000000000" charset="-122"/>
                <a:cs typeface="+mn-ea"/>
              </a:endParaRPr>
            </a:p>
          </p:txBody>
        </p:sp>
        <p:cxnSp>
          <p:nvCxnSpPr>
            <p:cNvPr id="16" name="直接连接符 15"/>
            <p:cNvCxnSpPr/>
            <p:nvPr/>
          </p:nvCxnSpPr>
          <p:spPr>
            <a:xfrm>
              <a:off x="5881" y="5766"/>
              <a:ext cx="68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102239"/>
          <p:cNvSpPr>
            <a:spLocks noChangeArrowheads="1"/>
          </p:cNvSpPr>
          <p:nvPr>
            <p:custDataLst>
              <p:tags r:id="rId1"/>
            </p:custDataLst>
          </p:nvPr>
        </p:nvSpPr>
        <p:spPr bwMode="auto">
          <a:xfrm>
            <a:off x="1522730" y="2477770"/>
            <a:ext cx="4269740"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dist"/>
            <a:r>
              <a:rPr lang="zh-CN" altLang="en-US" sz="2800" dirty="0">
                <a:ln cmpd="sng">
                  <a:noFill/>
                  <a:prstDash val="solid"/>
                </a:ln>
                <a:solidFill>
                  <a:srgbClr val="E20000"/>
                </a:solidFill>
                <a:latin typeface="三极正智黑简体" panose="00000500000000000000" charset="-122"/>
                <a:ea typeface="三极正智黑简体" panose="00000500000000000000" charset="-122"/>
              </a:rPr>
              <a:t>积极向国家安全机关举报</a:t>
            </a:r>
            <a:endParaRPr lang="zh-CN" altLang="en-US" sz="2800" dirty="0">
              <a:ln cmpd="sng">
                <a:noFill/>
                <a:prstDash val="solid"/>
              </a:ln>
              <a:solidFill>
                <a:srgbClr val="E20000"/>
              </a:solidFill>
              <a:latin typeface="三极正智黑简体" panose="00000500000000000000" charset="-122"/>
              <a:ea typeface="三极正智黑简体" panose="00000500000000000000" charset="-122"/>
            </a:endParaRPr>
          </a:p>
        </p:txBody>
      </p:sp>
      <p:sp>
        <p:nvSpPr>
          <p:cNvPr id="28" name="矩形 27"/>
          <p:cNvSpPr/>
          <p:nvPr/>
        </p:nvSpPr>
        <p:spPr>
          <a:xfrm>
            <a:off x="1486535" y="2999740"/>
            <a:ext cx="6811010" cy="2320925"/>
          </a:xfrm>
          <a:prstGeom prst="rect">
            <a:avLst/>
          </a:prstGeom>
        </p:spPr>
        <p:txBody>
          <a:bodyPr wrap="square" lIns="105571" tIns="52784" rIns="105571" bIns="52784">
            <a:spAutoFit/>
          </a:bodyPr>
          <a:lstStyle/>
          <a:p>
            <a:pPr algn="just" fontAlgn="auto">
              <a:lnSpc>
                <a:spcPct val="200000"/>
              </a:lnSpc>
            </a:pPr>
            <a:r>
              <a:rPr lang="zh-CN" altLang="en-US" sz="24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12339，是国家安全机关受理公民和组织举报电话。这条热线是由国家安全部设立的，以方便公民和组织向国家安全机关举报间谍行为或线索。</a:t>
            </a:r>
            <a:endParaRPr lang="zh-CN" altLang="en-US" sz="24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 name="圆角矩形 1"/>
          <p:cNvSpPr/>
          <p:nvPr/>
        </p:nvSpPr>
        <p:spPr>
          <a:xfrm>
            <a:off x="5792470" y="2506345"/>
            <a:ext cx="1306195" cy="516890"/>
          </a:xfrm>
          <a:prstGeom prst="roundRect">
            <a:avLst/>
          </a:prstGeom>
          <a:solidFill>
            <a:srgbClr val="E20000"/>
          </a:solidFill>
        </p:spPr>
        <p:txBody>
          <a:bodyPr wrap="square" bIns="36195" rtlCol="0" anchor="ctr" anchorCtr="0">
            <a:noAutofit/>
          </a:bodyPr>
          <a:lstStyle/>
          <a:p>
            <a:pPr lvl="0" algn="l">
              <a:buClrTx/>
              <a:buSzTx/>
              <a:buFontTx/>
            </a:pPr>
            <a:r>
              <a:rPr lang="zh-CN" altLang="en-US" sz="2800" dirty="0" smtClean="0">
                <a:solidFill>
                  <a:schemeClr val="bg1"/>
                </a:solidFill>
                <a:latin typeface="汉仪劲楷简" panose="00020600040101010101" charset="-122"/>
                <a:ea typeface="汉仪劲楷简" panose="00020600040101010101" charset="-122"/>
                <a:sym typeface="+mn-ea"/>
              </a:rPr>
              <a:t>12339</a:t>
            </a:r>
            <a:endParaRPr lang="zh-CN" altLang="en-US" sz="2800" dirty="0" smtClean="0">
              <a:solidFill>
                <a:schemeClr val="bg1"/>
              </a:solidFill>
              <a:latin typeface="汉仪劲楷简" panose="00020600040101010101" charset="-122"/>
              <a:ea typeface="汉仪劲楷简" panose="00020600040101010101" charset="-122"/>
              <a:sym typeface="+mn-ea"/>
            </a:endParaRPr>
          </a:p>
        </p:txBody>
      </p:sp>
      <p:pic>
        <p:nvPicPr>
          <p:cNvPr id="3" name="图片 2" descr="51miz-E262990-129089F8"/>
          <p:cNvPicPr>
            <a:picLocks noChangeAspect="1"/>
          </p:cNvPicPr>
          <p:nvPr/>
        </p:nvPicPr>
        <p:blipFill>
          <a:blip r:embed="rId2"/>
          <a:stretch>
            <a:fillRect/>
          </a:stretch>
        </p:blipFill>
        <p:spPr>
          <a:xfrm>
            <a:off x="8297545" y="2251075"/>
            <a:ext cx="2958465" cy="3152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15060" y="2377440"/>
            <a:ext cx="9963150" cy="1531620"/>
          </a:xfrm>
          <a:prstGeom prst="rect">
            <a:avLst/>
          </a:prstGeom>
          <a:noFill/>
        </p:spPr>
        <p:txBody>
          <a:bodyPr wrap="square" rtlCol="0">
            <a:spAutoFit/>
          </a:bodyPr>
          <a:lstStyle/>
          <a:p>
            <a:pPr lvl="0" algn="dist">
              <a:lnSpc>
                <a:spcPct val="130000"/>
              </a:lnSpc>
              <a:buClrTx/>
              <a:buSzTx/>
              <a:buFontTx/>
            </a:pPr>
            <a:r>
              <a:rPr kumimoji="1" lang="zh-CN" altLang="en-US" sz="72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sym typeface="+mn-ea"/>
              </a:rPr>
              <a:t>维护国家安全从每个人做起</a:t>
            </a:r>
            <a:endParaRPr kumimoji="1" lang="zh-CN" altLang="en-US" sz="72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sym typeface="+mn-ea"/>
            </a:endParaRPr>
          </a:p>
        </p:txBody>
      </p:sp>
      <p:pic>
        <p:nvPicPr>
          <p:cNvPr id="54" name="图片 53" descr="卡通人物&#10;&#10;中度可信度描述已自动生成"/>
          <p:cNvPicPr>
            <a:picLocks noChangeAspect="1"/>
          </p:cNvPicPr>
          <p:nvPr/>
        </p:nvPicPr>
        <p:blipFill>
          <a:blip r:embed="rId1"/>
          <a:stretch>
            <a:fillRect/>
          </a:stretch>
        </p:blipFill>
        <p:spPr>
          <a:xfrm flipH="1">
            <a:off x="5133975" y="664210"/>
            <a:ext cx="1546860" cy="670560"/>
          </a:xfrm>
          <a:prstGeom prst="rect">
            <a:avLst/>
          </a:prstGeom>
        </p:spPr>
      </p:pic>
      <p:grpSp>
        <p:nvGrpSpPr>
          <p:cNvPr id="5" name="组合 4"/>
          <p:cNvGrpSpPr/>
          <p:nvPr/>
        </p:nvGrpSpPr>
        <p:grpSpPr>
          <a:xfrm>
            <a:off x="2854325" y="1648460"/>
            <a:ext cx="6523990" cy="583565"/>
            <a:chOff x="4495" y="2596"/>
            <a:chExt cx="10274" cy="919"/>
          </a:xfrm>
        </p:grpSpPr>
        <p:sp>
          <p:nvSpPr>
            <p:cNvPr id="6" name="TextBox 495"/>
            <p:cNvSpPr txBox="1"/>
            <p:nvPr/>
          </p:nvSpPr>
          <p:spPr>
            <a:xfrm>
              <a:off x="7680" y="2596"/>
              <a:ext cx="3841" cy="9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defTabSz="1219200">
                <a:defRPr/>
              </a:pPr>
              <a:r>
                <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rPr>
                <a:t>第04部分</a:t>
              </a:r>
              <a:endPar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endParaRPr>
            </a:p>
          </p:txBody>
        </p:sp>
        <p:grpSp>
          <p:nvGrpSpPr>
            <p:cNvPr id="7" name="组合 6"/>
            <p:cNvGrpSpPr/>
            <p:nvPr/>
          </p:nvGrpSpPr>
          <p:grpSpPr>
            <a:xfrm>
              <a:off x="4495" y="2950"/>
              <a:ext cx="3590" cy="211"/>
              <a:chOff x="2037342" y="3255425"/>
              <a:chExt cx="1591999" cy="133922"/>
            </a:xfrm>
          </p:grpSpPr>
          <p:cxnSp>
            <p:nvCxnSpPr>
              <p:cNvPr id="8" name="直接连接符 7"/>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a:off x="11179" y="2951"/>
              <a:ext cx="3590" cy="211"/>
              <a:chOff x="2037342" y="3255425"/>
              <a:chExt cx="1591999" cy="133922"/>
            </a:xfrm>
          </p:grpSpPr>
          <p:cxnSp>
            <p:nvCxnSpPr>
              <p:cNvPr id="12" name="直接连接符 11"/>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a:off x="347980" y="336550"/>
            <a:ext cx="1844675" cy="598170"/>
            <a:chOff x="1225307" y="466527"/>
            <a:chExt cx="1606044" cy="627033"/>
          </a:xfrm>
        </p:grpSpPr>
        <p:sp>
          <p:nvSpPr>
            <p:cNvPr id="14" name="Text Placeholder 1"/>
            <p:cNvSpPr txBox="1"/>
            <p:nvPr/>
          </p:nvSpPr>
          <p:spPr>
            <a:xfrm>
              <a:off x="1225307" y="466527"/>
              <a:ext cx="1103499"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第8个纪念日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15" name="Text Placeholder 1"/>
            <p:cNvSpPr txBox="1"/>
            <p:nvPr/>
          </p:nvSpPr>
          <p:spPr>
            <a:xfrm>
              <a:off x="1225307" y="790694"/>
              <a:ext cx="1606044"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全民国家安全教育日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grpSp>
      <p:sp>
        <p:nvSpPr>
          <p:cNvPr id="16" name="文本框 15"/>
          <p:cNvSpPr txBox="1"/>
          <p:nvPr/>
        </p:nvSpPr>
        <p:spPr>
          <a:xfrm>
            <a:off x="2946399" y="3952239"/>
            <a:ext cx="6299835" cy="460375"/>
          </a:xfrm>
          <a:prstGeom prst="rect">
            <a:avLst/>
          </a:prstGeom>
          <a:noFill/>
        </p:spPr>
        <p:txBody>
          <a:bodyPr wrap="square" rtlCol="0">
            <a:spAutoFit/>
          </a:bodyPr>
          <a:lstStyle/>
          <a:p>
            <a:pPr algn="dist"/>
            <a:r>
              <a:rPr lang="en-US" sz="2400" dirty="0">
                <a:solidFill>
                  <a:srgbClr val="E60000"/>
                </a:solidFill>
                <a:latin typeface="汉仪劲楷简" panose="00020600040101010101" charset="-122"/>
                <a:ea typeface="汉仪劲楷简" panose="00020600040101010101" charset="-122"/>
                <a:cs typeface="汉仪劲楷简" panose="00020600040101010101" charset="-122"/>
              </a:rPr>
              <a:t>2023</a:t>
            </a:r>
            <a:r>
              <a:rPr lang="zh-CN" sz="2400" dirty="0">
                <a:solidFill>
                  <a:srgbClr val="E60000"/>
                </a:solidFill>
                <a:latin typeface="汉仪劲楷简" panose="00020600040101010101" charset="-122"/>
                <a:ea typeface="汉仪劲楷简" panose="00020600040101010101" charset="-122"/>
                <a:cs typeface="汉仪劲楷简" panose="00020600040101010101" charset="-122"/>
              </a:rPr>
              <a:t>年</a:t>
            </a:r>
            <a:r>
              <a:rPr sz="2400" dirty="0" err="1">
                <a:solidFill>
                  <a:srgbClr val="E60000"/>
                </a:solidFill>
                <a:latin typeface="汉仪劲楷简" panose="00020600040101010101" charset="-122"/>
                <a:ea typeface="汉仪劲楷简" panose="00020600040101010101" charset="-122"/>
                <a:cs typeface="汉仪劲楷简" panose="00020600040101010101" charset="-122"/>
              </a:rPr>
              <a:t>全民国家安全教育日</a:t>
            </a:r>
            <a:r>
              <a:rPr lang="zh-CN" sz="2400" dirty="0">
                <a:solidFill>
                  <a:srgbClr val="E60000"/>
                </a:solidFill>
                <a:latin typeface="汉仪劲楷简" panose="00020600040101010101" charset="-122"/>
                <a:ea typeface="汉仪劲楷简" panose="00020600040101010101" charset="-122"/>
                <a:cs typeface="汉仪劲楷简" panose="00020600040101010101" charset="-122"/>
              </a:rPr>
              <a:t>主题班会</a:t>
            </a:r>
            <a:endParaRPr lang="zh-CN" sz="2400" dirty="0">
              <a:solidFill>
                <a:srgbClr val="E60000"/>
              </a:solidFill>
              <a:latin typeface="汉仪劲楷简" panose="00020600040101010101" charset="-122"/>
              <a:ea typeface="汉仪劲楷简" panose="00020600040101010101" charset="-122"/>
              <a:cs typeface="汉仪劲楷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p:nvPr/>
        </p:nvSpPr>
        <p:spPr>
          <a:xfrm>
            <a:off x="1119505" y="2404110"/>
            <a:ext cx="3881120" cy="512445"/>
          </a:xfrm>
          <a:prstGeom prst="rect">
            <a:avLst/>
          </a:prstGeom>
          <a:solidFill>
            <a:srgbClr val="E20000"/>
          </a:solidFill>
        </p:spPr>
        <p:txBody>
          <a:bodyPr wrap="square" lIns="91440" tIns="45720" rIns="91440" bIns="36195" rtlCol="0" anchor="ctr" anchorCtr="0">
            <a:noAutofit/>
          </a:bodyPr>
          <a:lstStyle/>
          <a:p>
            <a:pPr lvl="0" algn="l">
              <a:buClrTx/>
              <a:buSzTx/>
              <a:buFontTx/>
            </a:pPr>
            <a:r>
              <a:rPr lang="zh-CN" altLang="en-US" sz="2800" dirty="0" smtClean="0">
                <a:solidFill>
                  <a:schemeClr val="bg1"/>
                </a:solidFill>
                <a:latin typeface="汉仪劲楷简" panose="00020600040101010101" charset="-122"/>
                <a:ea typeface="汉仪劲楷简" panose="00020600040101010101" charset="-122"/>
                <a:sym typeface="+mn-lt"/>
              </a:rPr>
              <a:t>公民和组织的十项义务：</a:t>
            </a:r>
            <a:endParaRPr lang="zh-CN" altLang="en-US" sz="2800" dirty="0" smtClean="0">
              <a:solidFill>
                <a:schemeClr val="bg1"/>
              </a:solidFill>
              <a:latin typeface="汉仪劲楷简" panose="00020600040101010101" charset="-122"/>
              <a:ea typeface="汉仪劲楷简" panose="00020600040101010101" charset="-122"/>
              <a:sym typeface="+mn-lt"/>
            </a:endParaRPr>
          </a:p>
        </p:txBody>
      </p:sp>
      <p:sp>
        <p:nvSpPr>
          <p:cNvPr id="38" name="Rectangle 37"/>
          <p:cNvSpPr/>
          <p:nvPr/>
        </p:nvSpPr>
        <p:spPr>
          <a:xfrm>
            <a:off x="1067435" y="3063240"/>
            <a:ext cx="10057765" cy="2446655"/>
          </a:xfrm>
          <a:prstGeom prst="rect">
            <a:avLst/>
          </a:prstGeom>
        </p:spPr>
        <p:txBody>
          <a:bodyPr wrap="square" lIns="0" tIns="0" rIns="0" bIns="0">
            <a:spAutoFit/>
          </a:bodyPr>
          <a:lstStyle/>
          <a:p>
            <a:pPr algn="just" fontAlgn="auto">
              <a:lnSpc>
                <a:spcPct val="200000"/>
              </a:lnSpc>
              <a:spcAft>
                <a:spcPts val="600"/>
              </a:spcAft>
            </a:pPr>
            <a:r>
              <a:rPr lang="zh-CN" altLang="en-US" dirty="0">
                <a:solidFill>
                  <a:schemeClr val="tx1"/>
                </a:solidFill>
                <a:cs typeface="字魂105号-简雅黑" panose="00000500000000000000" charset="-122"/>
                <a:sym typeface="+mn-lt"/>
              </a:rPr>
              <a:t>1.遵守宪法、法律法规关于国家安全的有关规定。</a:t>
            </a:r>
            <a:r>
              <a:rPr lang="en-US" altLang="zh-CN" dirty="0">
                <a:solidFill>
                  <a:schemeClr val="tx1"/>
                </a:solidFill>
                <a:cs typeface="字魂105号-简雅黑" panose="00000500000000000000" charset="-122"/>
                <a:sym typeface="+mn-lt"/>
              </a:rPr>
              <a:t> </a:t>
            </a:r>
            <a:r>
              <a:rPr lang="zh-CN" altLang="en-US" dirty="0">
                <a:solidFill>
                  <a:schemeClr val="tx1"/>
                </a:solidFill>
                <a:cs typeface="字魂105号-简雅黑" panose="00000500000000000000" charset="-122"/>
                <a:sym typeface="+mn-lt"/>
              </a:rPr>
              <a:t>2.及时报告危害国家安全活动的线索。</a:t>
            </a:r>
            <a:endParaRPr lang="zh-CN" altLang="en-US" dirty="0">
              <a:solidFill>
                <a:schemeClr val="tx1"/>
              </a:solidFill>
              <a:cs typeface="字魂105号-简雅黑" panose="00000500000000000000" charset="-122"/>
              <a:sym typeface="+mn-lt"/>
            </a:endParaRPr>
          </a:p>
          <a:p>
            <a:pPr algn="just" fontAlgn="auto">
              <a:lnSpc>
                <a:spcPct val="200000"/>
              </a:lnSpc>
              <a:spcAft>
                <a:spcPts val="600"/>
              </a:spcAft>
            </a:pPr>
            <a:r>
              <a:rPr lang="zh-CN" altLang="en-US" dirty="0">
                <a:solidFill>
                  <a:schemeClr val="tx1"/>
                </a:solidFill>
                <a:cs typeface="字魂105号-简雅黑" panose="00000500000000000000" charset="-122"/>
                <a:sym typeface="+mn-lt"/>
              </a:rPr>
              <a:t>3.如实提供所知悉的涉及危害国家安全活动的证据。</a:t>
            </a:r>
            <a:r>
              <a:rPr lang="en-US" altLang="zh-CN" dirty="0">
                <a:solidFill>
                  <a:schemeClr val="tx1"/>
                </a:solidFill>
                <a:cs typeface="字魂105号-简雅黑" panose="00000500000000000000" charset="-122"/>
                <a:sym typeface="+mn-lt"/>
              </a:rPr>
              <a:t> </a:t>
            </a:r>
            <a:r>
              <a:rPr lang="zh-CN" altLang="en-US" dirty="0">
                <a:solidFill>
                  <a:schemeClr val="tx1"/>
                </a:solidFill>
                <a:cs typeface="字魂105号-简雅黑" panose="00000500000000000000" charset="-122"/>
                <a:sym typeface="+mn-lt"/>
              </a:rPr>
              <a:t>4.为国家安全工作提供便利条件或者其他协助。</a:t>
            </a:r>
            <a:endParaRPr lang="zh-CN" altLang="en-US" dirty="0">
              <a:solidFill>
                <a:schemeClr val="tx1"/>
              </a:solidFill>
              <a:cs typeface="字魂105号-简雅黑" panose="00000500000000000000" charset="-122"/>
              <a:sym typeface="+mn-lt"/>
            </a:endParaRPr>
          </a:p>
          <a:p>
            <a:pPr algn="just" fontAlgn="auto">
              <a:lnSpc>
                <a:spcPct val="200000"/>
              </a:lnSpc>
              <a:spcAft>
                <a:spcPts val="600"/>
              </a:spcAft>
            </a:pPr>
            <a:r>
              <a:rPr lang="zh-CN" altLang="en-US" dirty="0">
                <a:solidFill>
                  <a:schemeClr val="tx1"/>
                </a:solidFill>
                <a:cs typeface="字魂105号-简雅黑" panose="00000500000000000000" charset="-122"/>
                <a:sym typeface="+mn-lt"/>
              </a:rPr>
              <a:t>5.向国家安全机关公安机关和有关军事机关提供必要的支持和协助。</a:t>
            </a:r>
            <a:r>
              <a:rPr lang="en-US" altLang="zh-CN" dirty="0">
                <a:solidFill>
                  <a:schemeClr val="tx1"/>
                </a:solidFill>
                <a:cs typeface="字魂105号-简雅黑" panose="00000500000000000000" charset="-122"/>
                <a:sym typeface="+mn-lt"/>
              </a:rPr>
              <a:t> </a:t>
            </a:r>
            <a:r>
              <a:rPr lang="zh-CN" altLang="en-US" dirty="0">
                <a:solidFill>
                  <a:schemeClr val="tx1"/>
                </a:solidFill>
                <a:cs typeface="字魂105号-简雅黑" panose="00000500000000000000" charset="-122"/>
                <a:sym typeface="+mn-lt"/>
              </a:rPr>
              <a:t>6.保守所知悉的国家秘密。</a:t>
            </a:r>
            <a:endParaRPr lang="zh-CN" altLang="en-US" dirty="0">
              <a:solidFill>
                <a:schemeClr val="tx1"/>
              </a:solidFill>
              <a:cs typeface="字魂105号-简雅黑" panose="00000500000000000000" charset="-122"/>
              <a:sym typeface="+mn-lt"/>
            </a:endParaRPr>
          </a:p>
          <a:p>
            <a:pPr algn="just" fontAlgn="auto">
              <a:lnSpc>
                <a:spcPct val="200000"/>
              </a:lnSpc>
              <a:spcAft>
                <a:spcPts val="600"/>
              </a:spcAft>
            </a:pPr>
            <a:r>
              <a:rPr lang="zh-CN" altLang="en-US" dirty="0">
                <a:solidFill>
                  <a:schemeClr val="tx1"/>
                </a:solidFill>
                <a:cs typeface="字魂105号-简雅黑" panose="00000500000000000000" charset="-122"/>
                <a:sym typeface="+mn-lt"/>
              </a:rPr>
              <a:t>7.法律、行政法规规定的其他义务。</a:t>
            </a:r>
            <a:endParaRPr lang="zh-CN" altLang="en-US" dirty="0">
              <a:solidFill>
                <a:schemeClr val="tx1"/>
              </a:solidFill>
              <a:cs typeface="字魂105号-简雅黑" panose="00000500000000000000"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edge/>
      </p:transition>
    </mc:Choice>
    <mc:Fallback>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ppt_x-.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fade">
                                      <p:cBhvr>
                                        <p:cTn id="13" dur="1000"/>
                                        <p:tgtEl>
                                          <p:spTgt spid="38">
                                            <p:txEl>
                                              <p:pRg st="0" end="0"/>
                                            </p:txEl>
                                          </p:spTgt>
                                        </p:tgtEl>
                                      </p:cBhvr>
                                    </p:animEffect>
                                    <p:anim calcmode="lin" valueType="num">
                                      <p:cBhvr>
                                        <p:cTn id="14"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Effect transition="in" filter="fade">
                                      <p:cBhvr>
                                        <p:cTn id="19" dur="1000"/>
                                        <p:tgtEl>
                                          <p:spTgt spid="38">
                                            <p:txEl>
                                              <p:pRg st="1" end="1"/>
                                            </p:txEl>
                                          </p:spTgt>
                                        </p:tgtEl>
                                      </p:cBhvr>
                                    </p:animEffect>
                                    <p:anim calcmode="lin" valueType="num">
                                      <p:cBhvr>
                                        <p:cTn id="20"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animEffect transition="in" filter="fade">
                                      <p:cBhvr>
                                        <p:cTn id="25" dur="1000"/>
                                        <p:tgtEl>
                                          <p:spTgt spid="38">
                                            <p:txEl>
                                              <p:pRg st="2" end="2"/>
                                            </p:txEl>
                                          </p:spTgt>
                                        </p:tgtEl>
                                      </p:cBhvr>
                                    </p:animEffect>
                                    <p:anim calcmode="lin" valueType="num">
                                      <p:cBhvr>
                                        <p:cTn id="26"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animEffect transition="in" filter="fade">
                                      <p:cBhvr>
                                        <p:cTn id="31" dur="1000"/>
                                        <p:tgtEl>
                                          <p:spTgt spid="38">
                                            <p:txEl>
                                              <p:pRg st="3" end="3"/>
                                            </p:txEl>
                                          </p:spTgt>
                                        </p:tgtEl>
                                      </p:cBhvr>
                                    </p:animEffect>
                                    <p:anim calcmode="lin" valueType="num">
                                      <p:cBhvr>
                                        <p:cTn id="32"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p:nvPr/>
        </p:nvSpPr>
        <p:spPr>
          <a:xfrm>
            <a:off x="1640205" y="2497455"/>
            <a:ext cx="3829685" cy="512445"/>
          </a:xfrm>
          <a:prstGeom prst="rect">
            <a:avLst/>
          </a:prstGeom>
          <a:solidFill>
            <a:srgbClr val="E20000"/>
          </a:solidFill>
        </p:spPr>
        <p:txBody>
          <a:bodyPr wrap="square" lIns="91440" tIns="45720" rIns="91440" bIns="36195" rtlCol="0" anchor="ctr" anchorCtr="0">
            <a:noAutofit/>
          </a:bodyPr>
          <a:lstStyle/>
          <a:p>
            <a:pPr lvl="0" algn="l">
              <a:buClrTx/>
              <a:buSzTx/>
              <a:buFontTx/>
            </a:pPr>
            <a:r>
              <a:rPr lang="zh-CN" altLang="en-US" sz="2800" dirty="0" smtClean="0">
                <a:solidFill>
                  <a:schemeClr val="bg1"/>
                </a:solidFill>
                <a:latin typeface="汉仪劲楷简" panose="00020600040101010101" charset="-122"/>
                <a:ea typeface="汉仪劲楷简" panose="00020600040101010101" charset="-122"/>
                <a:sym typeface="+mn-lt"/>
              </a:rPr>
              <a:t>公民和组织的十项义务：</a:t>
            </a:r>
            <a:endParaRPr lang="zh-CN" altLang="en-US" sz="2800" dirty="0" smtClean="0">
              <a:solidFill>
                <a:schemeClr val="bg1"/>
              </a:solidFill>
              <a:latin typeface="汉仪劲楷简" panose="00020600040101010101" charset="-122"/>
              <a:ea typeface="汉仪劲楷简" panose="00020600040101010101" charset="-122"/>
              <a:sym typeface="+mn-lt"/>
            </a:endParaRPr>
          </a:p>
        </p:txBody>
      </p:sp>
      <p:sp>
        <p:nvSpPr>
          <p:cNvPr id="38" name="Rectangle 37"/>
          <p:cNvSpPr/>
          <p:nvPr/>
        </p:nvSpPr>
        <p:spPr>
          <a:xfrm>
            <a:off x="1590675" y="3118485"/>
            <a:ext cx="9010015" cy="2215515"/>
          </a:xfrm>
          <a:prstGeom prst="rect">
            <a:avLst/>
          </a:prstGeom>
        </p:spPr>
        <p:txBody>
          <a:bodyPr wrap="square" lIns="0" tIns="0" rIns="0" bIns="0">
            <a:spAutoFit/>
          </a:bodyPr>
          <a:lstStyle/>
          <a:p>
            <a:pPr algn="just" fontAlgn="auto">
              <a:lnSpc>
                <a:spcPct val="200000"/>
              </a:lnSpc>
            </a:pPr>
            <a:r>
              <a:rPr lang="zh-CN" altLang="en-US" dirty="0">
                <a:solidFill>
                  <a:schemeClr val="tx1"/>
                </a:solidFill>
                <a:cs typeface="字魂105号-简雅黑" panose="00000500000000000000" charset="-122"/>
                <a:sym typeface="+mn-lt"/>
              </a:rPr>
              <a:t>8.不得有危害国家安全的行为，不得向危害国家安全的个人或者组织提供资助或者协助。</a:t>
            </a:r>
            <a:endParaRPr lang="zh-CN" altLang="en-US" dirty="0">
              <a:solidFill>
                <a:schemeClr val="tx1"/>
              </a:solidFill>
              <a:cs typeface="字魂105号-简雅黑" panose="00000500000000000000" charset="-122"/>
              <a:sym typeface="+mn-lt"/>
            </a:endParaRPr>
          </a:p>
          <a:p>
            <a:pPr algn="just" fontAlgn="auto">
              <a:lnSpc>
                <a:spcPct val="200000"/>
              </a:lnSpc>
            </a:pPr>
            <a:r>
              <a:rPr lang="zh-CN" altLang="en-US" dirty="0">
                <a:solidFill>
                  <a:schemeClr val="tx1"/>
                </a:solidFill>
                <a:cs typeface="字魂105号-简雅黑" panose="00000500000000000000" charset="-122"/>
                <a:sym typeface="+mn-lt"/>
              </a:rPr>
              <a:t>9.机关、人民团体、企业事业组织和其他社会组织应当对本单位的人员进行维护国家安全的教育，动员、组织本单位的人员防范、制止危害国家安全的行为。</a:t>
            </a:r>
            <a:endParaRPr lang="zh-CN" altLang="en-US" dirty="0">
              <a:solidFill>
                <a:schemeClr val="tx1"/>
              </a:solidFill>
              <a:cs typeface="字魂105号-简雅黑" panose="00000500000000000000" charset="-122"/>
              <a:sym typeface="+mn-lt"/>
            </a:endParaRPr>
          </a:p>
          <a:p>
            <a:pPr algn="just" fontAlgn="auto">
              <a:lnSpc>
                <a:spcPct val="200000"/>
              </a:lnSpc>
            </a:pPr>
            <a:r>
              <a:rPr lang="zh-CN" altLang="en-US" dirty="0">
                <a:solidFill>
                  <a:schemeClr val="tx1"/>
                </a:solidFill>
                <a:cs typeface="字魂105号-简雅黑" panose="00000500000000000000" charset="-122"/>
                <a:sym typeface="+mn-lt"/>
              </a:rPr>
              <a:t>10.企业事业组织应配合有关部门采取相关安全措施。</a:t>
            </a:r>
            <a:endParaRPr lang="zh-CN" altLang="en-US" dirty="0">
              <a:solidFill>
                <a:schemeClr val="tx1"/>
              </a:solidFill>
              <a:cs typeface="字魂105号-简雅黑" panose="00000500000000000000"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edge/>
      </p:transition>
    </mc:Choice>
    <mc:Fallback>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ppt_x-.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fade">
                                      <p:cBhvr>
                                        <p:cTn id="13" dur="1000"/>
                                        <p:tgtEl>
                                          <p:spTgt spid="38">
                                            <p:txEl>
                                              <p:pRg st="0" end="0"/>
                                            </p:txEl>
                                          </p:spTgt>
                                        </p:tgtEl>
                                      </p:cBhvr>
                                    </p:animEffect>
                                    <p:anim calcmode="lin" valueType="num">
                                      <p:cBhvr>
                                        <p:cTn id="14"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Effect transition="in" filter="fade">
                                      <p:cBhvr>
                                        <p:cTn id="19" dur="1000"/>
                                        <p:tgtEl>
                                          <p:spTgt spid="38">
                                            <p:txEl>
                                              <p:pRg st="1" end="1"/>
                                            </p:txEl>
                                          </p:spTgt>
                                        </p:tgtEl>
                                      </p:cBhvr>
                                    </p:animEffect>
                                    <p:anim calcmode="lin" valueType="num">
                                      <p:cBhvr>
                                        <p:cTn id="20"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animEffect transition="in" filter="fade">
                                      <p:cBhvr>
                                        <p:cTn id="25" dur="1000"/>
                                        <p:tgtEl>
                                          <p:spTgt spid="38">
                                            <p:txEl>
                                              <p:pRg st="2" end="2"/>
                                            </p:txEl>
                                          </p:spTgt>
                                        </p:tgtEl>
                                      </p:cBhvr>
                                    </p:animEffect>
                                    <p:anim calcmode="lin" valueType="num">
                                      <p:cBhvr>
                                        <p:cTn id="26"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39"/>
          <p:cNvSpPr>
            <a:spLocks noChangeArrowheads="1"/>
          </p:cNvSpPr>
          <p:nvPr>
            <p:custDataLst>
              <p:tags r:id="rId1"/>
            </p:custDataLst>
          </p:nvPr>
        </p:nvSpPr>
        <p:spPr bwMode="auto">
          <a:xfrm>
            <a:off x="1183005" y="2427288"/>
            <a:ext cx="3279140" cy="512445"/>
          </a:xfrm>
          <a:prstGeom prst="rect">
            <a:avLst/>
          </a:prstGeom>
          <a:solidFill>
            <a:srgbClr val="E20000"/>
          </a:solidFill>
        </p:spPr>
        <p:txBody>
          <a:bodyPr wrap="square" lIns="91440" tIns="45720" rIns="91440" bIns="36195" rtlCol="0" anchor="ctr" anchorCtr="0">
            <a:noAutofit/>
          </a:bodyPr>
          <a:lstStyle/>
          <a:p>
            <a:pPr lvl="0" algn="l">
              <a:buClrTx/>
              <a:buSzTx/>
              <a:buFontTx/>
            </a:pPr>
            <a:r>
              <a:rPr lang="zh-CN" altLang="en-US" sz="2800" dirty="0" smtClean="0">
                <a:solidFill>
                  <a:schemeClr val="bg1"/>
                </a:solidFill>
                <a:latin typeface="汉仪劲楷简" panose="00020600040101010101" charset="-122"/>
                <a:ea typeface="汉仪劲楷简" panose="00020600040101010101" charset="-122"/>
                <a:sym typeface="+mn-ea"/>
              </a:rPr>
              <a:t>理性表达爱国行为</a:t>
            </a:r>
            <a:endParaRPr lang="zh-CN" altLang="en-US" sz="2800" dirty="0" smtClean="0">
              <a:solidFill>
                <a:schemeClr val="bg1"/>
              </a:solidFill>
              <a:latin typeface="汉仪劲楷简" panose="00020600040101010101" charset="-122"/>
              <a:ea typeface="汉仪劲楷简" panose="00020600040101010101" charset="-122"/>
              <a:sym typeface="+mn-ea"/>
            </a:endParaRPr>
          </a:p>
        </p:txBody>
      </p:sp>
      <p:sp>
        <p:nvSpPr>
          <p:cNvPr id="34" name="矩形 33"/>
          <p:cNvSpPr/>
          <p:nvPr/>
        </p:nvSpPr>
        <p:spPr>
          <a:xfrm>
            <a:off x="1141730" y="3063240"/>
            <a:ext cx="9908540" cy="2710815"/>
          </a:xfrm>
          <a:prstGeom prst="rect">
            <a:avLst/>
          </a:prstGeom>
        </p:spPr>
        <p:txBody>
          <a:bodyPr wrap="square" lIns="0" tIns="0" rIns="0" bIns="0">
            <a:spAutoFit/>
          </a:bodyPr>
          <a:lstStyle/>
          <a:p>
            <a:pPr lvl="0" algn="just">
              <a:lnSpc>
                <a:spcPct val="180000"/>
              </a:lnSpc>
              <a:buClrTx/>
              <a:buSzTx/>
              <a:buFontTx/>
            </a:pPr>
            <a:r>
              <a:rPr lang="zh-CN" altLang="en-US" sz="1400" dirty="0">
                <a:cs typeface="字魂105号-简雅黑" panose="00000500000000000000" charset="-122"/>
                <a:sym typeface="+mn-lt"/>
              </a:rPr>
              <a:t>1.</a:t>
            </a:r>
            <a:r>
              <a:rPr lang="zh-CN" altLang="en-US" sz="1400" dirty="0">
                <a:solidFill>
                  <a:schemeClr val="tx1"/>
                </a:solidFill>
                <a:uFillTx/>
                <a:cs typeface="字魂105号-简雅黑" panose="00000500000000000000" charset="-122"/>
                <a:sym typeface="+mn-lt"/>
              </a:rPr>
              <a:t>国家对在维护国家安全工作中作出突出贡献的个人和组织给予表彰和奖励。</a:t>
            </a:r>
            <a:endParaRPr lang="zh-CN" altLang="en-US" sz="1400" dirty="0">
              <a:solidFill>
                <a:schemeClr val="tx1"/>
              </a:solidFill>
              <a:uFillTx/>
              <a:cs typeface="字魂105号-简雅黑" panose="00000500000000000000" charset="-122"/>
              <a:sym typeface="+mn-lt"/>
            </a:endParaRPr>
          </a:p>
          <a:p>
            <a:pPr lvl="0" algn="just">
              <a:lnSpc>
                <a:spcPct val="180000"/>
              </a:lnSpc>
              <a:buClrTx/>
              <a:buSzTx/>
              <a:buFontTx/>
            </a:pPr>
            <a:r>
              <a:rPr lang="zh-CN" altLang="en-US" sz="1400" dirty="0">
                <a:solidFill>
                  <a:schemeClr val="tx1"/>
                </a:solidFill>
                <a:uFillTx/>
                <a:cs typeface="字魂105号-简雅黑" panose="00000500000000000000" charset="-122"/>
                <a:sym typeface="+mn-lt"/>
              </a:rPr>
              <a:t>2.公民和组织支持、协助国家安全工作的行为受法律保护。</a:t>
            </a:r>
            <a:endParaRPr lang="zh-CN" altLang="en-US" sz="1400" dirty="0">
              <a:solidFill>
                <a:schemeClr val="tx1"/>
              </a:solidFill>
              <a:uFillTx/>
              <a:cs typeface="字魂105号-简雅黑" panose="00000500000000000000" charset="-122"/>
              <a:sym typeface="+mn-lt"/>
            </a:endParaRPr>
          </a:p>
          <a:p>
            <a:pPr lvl="0" algn="just">
              <a:lnSpc>
                <a:spcPct val="180000"/>
              </a:lnSpc>
              <a:buClrTx/>
              <a:buSzTx/>
              <a:buFontTx/>
            </a:pPr>
            <a:r>
              <a:rPr lang="zh-CN" altLang="en-US" sz="1400" dirty="0">
                <a:solidFill>
                  <a:schemeClr val="tx1"/>
                </a:solidFill>
                <a:uFillTx/>
                <a:cs typeface="字魂105号-简雅黑" panose="00000500000000000000" charset="-122"/>
                <a:sym typeface="+mn-lt"/>
              </a:rPr>
              <a:t>3.因支持、协助国家安全工作，面临危险的可以向公安机关、国家安全机关请求予以保护。</a:t>
            </a:r>
            <a:endParaRPr lang="zh-CN" altLang="en-US" sz="1400" dirty="0">
              <a:solidFill>
                <a:schemeClr val="tx1"/>
              </a:solidFill>
              <a:uFillTx/>
              <a:cs typeface="字魂105号-简雅黑" panose="00000500000000000000" charset="-122"/>
              <a:sym typeface="+mn-lt"/>
            </a:endParaRPr>
          </a:p>
          <a:p>
            <a:pPr lvl="0" algn="just">
              <a:lnSpc>
                <a:spcPct val="180000"/>
              </a:lnSpc>
              <a:buClrTx/>
              <a:buSzTx/>
              <a:buFontTx/>
            </a:pPr>
            <a:r>
              <a:rPr lang="zh-CN" altLang="en-US" sz="1400" dirty="0">
                <a:solidFill>
                  <a:schemeClr val="tx1"/>
                </a:solidFill>
                <a:uFillTx/>
                <a:cs typeface="字魂105号-简雅黑" panose="00000500000000000000" charset="-122"/>
                <a:sym typeface="+mn-lt"/>
              </a:rPr>
              <a:t>4.公民和组织因支持、协助国家安全工作导致财产损失的，按规定给予补偿;造成人身伤害或者死亡的，按规定给予抚恤优待。</a:t>
            </a:r>
            <a:endParaRPr lang="zh-CN" altLang="en-US" sz="1400" dirty="0">
              <a:solidFill>
                <a:schemeClr val="tx1"/>
              </a:solidFill>
              <a:uFillTx/>
              <a:cs typeface="字魂105号-简雅黑" panose="00000500000000000000" charset="-122"/>
              <a:sym typeface="+mn-lt"/>
            </a:endParaRPr>
          </a:p>
          <a:p>
            <a:pPr lvl="0" algn="just">
              <a:lnSpc>
                <a:spcPct val="180000"/>
              </a:lnSpc>
              <a:buClrTx/>
              <a:buSzTx/>
              <a:buFontTx/>
            </a:pPr>
            <a:r>
              <a:rPr lang="zh-CN" altLang="en-US" sz="1400" dirty="0">
                <a:solidFill>
                  <a:schemeClr val="tx1"/>
                </a:solidFill>
                <a:uFillTx/>
                <a:cs typeface="字魂105号-简雅黑" panose="00000500000000000000" charset="-122"/>
                <a:sym typeface="+mn-lt"/>
              </a:rPr>
              <a:t>5.公民和组织对国家安全工作有向国家机关提出批评建议的权利，对国家机关及其工作人员在工作中的违法失职行为有提出申诉，控告和检举的权利。</a:t>
            </a:r>
            <a:endParaRPr lang="zh-CN" altLang="en-US" sz="1400" dirty="0">
              <a:solidFill>
                <a:schemeClr val="tx1"/>
              </a:solidFill>
              <a:uFillTx/>
              <a:cs typeface="字魂105号-简雅黑" panose="00000500000000000000" charset="-122"/>
              <a:sym typeface="+mn-lt"/>
            </a:endParaRPr>
          </a:p>
          <a:p>
            <a:pPr lvl="0" algn="just">
              <a:lnSpc>
                <a:spcPct val="180000"/>
              </a:lnSpc>
              <a:buClrTx/>
              <a:buSzTx/>
              <a:buFontTx/>
            </a:pPr>
            <a:r>
              <a:rPr lang="zh-CN" altLang="en-US" sz="1400" dirty="0">
                <a:solidFill>
                  <a:schemeClr val="tx1"/>
                </a:solidFill>
                <a:uFillTx/>
                <a:cs typeface="字魂105号-简雅黑" panose="00000500000000000000" charset="-122"/>
                <a:sym typeface="+mn-lt"/>
              </a:rPr>
              <a:t>6.在国家安全工作中，需要采取限制公民权利和自由的特别措施时，应当依法进行，并以维护国家安全的实际需要为限度。</a:t>
            </a:r>
            <a:endParaRPr lang="zh-CN" altLang="en-US" sz="1400" dirty="0">
              <a:solidFill>
                <a:schemeClr val="tx1"/>
              </a:solidFill>
              <a:uFillTx/>
              <a:cs typeface="字魂105号-简雅黑" panose="00000500000000000000"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edge/>
      </p:transition>
    </mc:Choice>
    <mc:Fallback>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1000"/>
                                        <p:tgtEl>
                                          <p:spTgt spid="34">
                                            <p:txEl>
                                              <p:pRg st="0" end="0"/>
                                            </p:txEl>
                                          </p:spTgt>
                                        </p:tgtEl>
                                      </p:cBhvr>
                                    </p:animEffect>
                                    <p:anim calcmode="lin" valueType="num">
                                      <p:cBhvr>
                                        <p:cTn id="14"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Effect transition="in" filter="fade">
                                      <p:cBhvr>
                                        <p:cTn id="19" dur="1000"/>
                                        <p:tgtEl>
                                          <p:spTgt spid="34">
                                            <p:txEl>
                                              <p:pRg st="1" end="1"/>
                                            </p:txEl>
                                          </p:spTgt>
                                        </p:tgtEl>
                                      </p:cBhvr>
                                    </p:animEffect>
                                    <p:anim calcmode="lin" valueType="num">
                                      <p:cBhvr>
                                        <p:cTn id="20"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1000"/>
                                        <p:tgtEl>
                                          <p:spTgt spid="34">
                                            <p:txEl>
                                              <p:pRg st="2" end="2"/>
                                            </p:txEl>
                                          </p:spTgt>
                                        </p:tgtEl>
                                      </p:cBhvr>
                                    </p:animEffect>
                                    <p:anim calcmode="lin" valueType="num">
                                      <p:cBhvr>
                                        <p:cTn id="26"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Effect transition="in" filter="fade">
                                      <p:cBhvr>
                                        <p:cTn id="31" dur="1000"/>
                                        <p:tgtEl>
                                          <p:spTgt spid="34">
                                            <p:txEl>
                                              <p:pRg st="3" end="3"/>
                                            </p:txEl>
                                          </p:spTgt>
                                        </p:tgtEl>
                                      </p:cBhvr>
                                    </p:animEffect>
                                    <p:anim calcmode="lin" valueType="num">
                                      <p:cBhvr>
                                        <p:cTn id="32"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Effect transition="in" filter="fade">
                                      <p:cBhvr>
                                        <p:cTn id="37" dur="1000"/>
                                        <p:tgtEl>
                                          <p:spTgt spid="34">
                                            <p:txEl>
                                              <p:pRg st="4" end="4"/>
                                            </p:txEl>
                                          </p:spTgt>
                                        </p:tgtEl>
                                      </p:cBhvr>
                                    </p:animEffect>
                                    <p:anim calcmode="lin" valueType="num">
                                      <p:cBhvr>
                                        <p:cTn id="38"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4">
                                            <p:txEl>
                                              <p:pRg st="5" end="5"/>
                                            </p:txEl>
                                          </p:spTgt>
                                        </p:tgtEl>
                                        <p:attrNameLst>
                                          <p:attrName>style.visibility</p:attrName>
                                        </p:attrNameLst>
                                      </p:cBhvr>
                                      <p:to>
                                        <p:strVal val="visible"/>
                                      </p:to>
                                    </p:set>
                                    <p:animEffect transition="in" filter="fade">
                                      <p:cBhvr>
                                        <p:cTn id="43" dur="1000"/>
                                        <p:tgtEl>
                                          <p:spTgt spid="34">
                                            <p:txEl>
                                              <p:pRg st="5" end="5"/>
                                            </p:txEl>
                                          </p:spTgt>
                                        </p:tgtEl>
                                      </p:cBhvr>
                                    </p:animEffect>
                                    <p:anim calcmode="lin" valueType="num">
                                      <p:cBhvr>
                                        <p:cTn id="4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9800" y="2977515"/>
            <a:ext cx="10312400" cy="2615565"/>
          </a:xfrm>
          <a:prstGeom prst="rect">
            <a:avLst/>
          </a:prstGeom>
        </p:spPr>
        <p:txBody>
          <a:bodyPr wrap="square" lIns="0" tIns="0" rIns="0" bIns="0">
            <a:spAutoFit/>
          </a:bodyPr>
          <a:lstStyle/>
          <a:p>
            <a:pPr lvl="0" algn="just" fontAlgn="auto">
              <a:lnSpc>
                <a:spcPct val="200000"/>
              </a:lnSpc>
              <a:spcAft>
                <a:spcPts val="0"/>
              </a:spcAft>
              <a:buClrTx/>
              <a:buSzTx/>
              <a:buFontTx/>
            </a:pPr>
            <a:r>
              <a:rPr lang="zh-CN" altLang="en-US" sz="1600" dirty="0">
                <a:cs typeface="字魂105号-简雅黑" panose="00000500000000000000" charset="-122"/>
                <a:sym typeface="+mn-ea"/>
              </a:rPr>
              <a:t>1) 一些可疑人员未经批准到内部作调查，进行科技、经济、企业等情况搜集。发现这种情况不能随意提供，并向当地公安机关或国家安全机关报告。</a:t>
            </a:r>
            <a:endParaRPr lang="zh-CN" altLang="en-US" sz="1600" dirty="0">
              <a:cs typeface="字魂105号-简雅黑" panose="00000500000000000000" charset="-122"/>
              <a:sym typeface="+mn-ea"/>
            </a:endParaRPr>
          </a:p>
          <a:p>
            <a:pPr lvl="0" algn="just" fontAlgn="auto">
              <a:lnSpc>
                <a:spcPct val="200000"/>
              </a:lnSpc>
              <a:spcAft>
                <a:spcPts val="600"/>
              </a:spcAft>
              <a:buClrTx/>
              <a:buSzTx/>
              <a:buFontTx/>
            </a:pPr>
            <a:r>
              <a:rPr lang="zh-CN" altLang="en-US" sz="1600" dirty="0">
                <a:cs typeface="字魂105号-简雅黑" panose="00000500000000000000" charset="-122"/>
                <a:sym typeface="+mn-ea"/>
              </a:rPr>
              <a:t>2) 警惕境外电台、电视、网络等传媒的煽动、造谣。</a:t>
            </a:r>
            <a:endParaRPr lang="zh-CN" altLang="en-US" sz="1600" dirty="0">
              <a:cs typeface="字魂105号-简雅黑" panose="00000500000000000000" charset="-122"/>
              <a:sym typeface="+mn-ea"/>
            </a:endParaRPr>
          </a:p>
          <a:p>
            <a:pPr lvl="0" algn="just" fontAlgn="auto">
              <a:lnSpc>
                <a:spcPct val="200000"/>
              </a:lnSpc>
              <a:spcAft>
                <a:spcPts val="600"/>
              </a:spcAft>
              <a:buClrTx/>
              <a:buSzTx/>
              <a:buFontTx/>
            </a:pPr>
            <a:r>
              <a:rPr lang="zh-CN" altLang="en-US" sz="1600" dirty="0">
                <a:cs typeface="字魂105号-简雅黑" panose="00000500000000000000" charset="-122"/>
                <a:sym typeface="+mn-ea"/>
              </a:rPr>
              <a:t>3) 一些境外组织和人员经常出现在我军事、保密单位周边，乘机盗取秘密情报和信息。如遇有可疑人员要立即报告。</a:t>
            </a:r>
            <a:endParaRPr lang="zh-CN" altLang="en-US" sz="1600" dirty="0">
              <a:cs typeface="字魂105号-简雅黑" panose="00000500000000000000" charset="-122"/>
              <a:sym typeface="+mn-ea"/>
            </a:endParaRPr>
          </a:p>
          <a:p>
            <a:pPr lvl="0" algn="just" fontAlgn="auto">
              <a:lnSpc>
                <a:spcPct val="200000"/>
              </a:lnSpc>
              <a:spcAft>
                <a:spcPts val="600"/>
              </a:spcAft>
              <a:buClrTx/>
              <a:buSzTx/>
              <a:buFontTx/>
            </a:pPr>
            <a:r>
              <a:rPr lang="zh-CN" altLang="en-US" sz="1600" dirty="0">
                <a:cs typeface="字魂105号-简雅黑" panose="00000500000000000000" charset="-122"/>
                <a:sym typeface="+mn-ea"/>
              </a:rPr>
              <a:t>4) 一些有境外背景的组织和个人，利用一些群众不满情绪，煽动与政府对抗。遇到这些情况，应立即报告。</a:t>
            </a:r>
            <a:endParaRPr lang="zh-CN" altLang="en-US" sz="1600" dirty="0">
              <a:cs typeface="字魂105号-简雅黑" panose="00000500000000000000" charset="-122"/>
              <a:sym typeface="+mn-ea"/>
            </a:endParaRPr>
          </a:p>
        </p:txBody>
      </p:sp>
      <p:sp>
        <p:nvSpPr>
          <p:cNvPr id="19" name="PA-矩形 12"/>
          <p:cNvSpPr/>
          <p:nvPr>
            <p:custDataLst>
              <p:tags r:id="rId1"/>
            </p:custDataLst>
          </p:nvPr>
        </p:nvSpPr>
        <p:spPr bwMode="auto">
          <a:xfrm>
            <a:off x="1011555" y="2337435"/>
            <a:ext cx="6119495" cy="519430"/>
          </a:xfrm>
          <a:prstGeom prst="rect">
            <a:avLst/>
          </a:prstGeom>
          <a:solidFill>
            <a:srgbClr val="E20000"/>
          </a:solidFill>
        </p:spPr>
        <p:txBody>
          <a:bodyPr wrap="square" lIns="91440" tIns="45720" rIns="91440" bIns="36195" rtlCol="0" anchor="ctr" anchorCtr="0">
            <a:noAutofit/>
          </a:bodyPr>
          <a:lstStyle/>
          <a:p>
            <a:pPr lvl="0" algn="l">
              <a:buClrTx/>
              <a:buSzTx/>
              <a:buFontTx/>
            </a:pPr>
            <a:r>
              <a:rPr lang="zh-CN" altLang="en-US" sz="2400" dirty="0" smtClean="0">
                <a:solidFill>
                  <a:schemeClr val="bg1"/>
                </a:solidFill>
                <a:latin typeface="汉仪劲楷简" panose="00020600040101010101" charset="-122"/>
                <a:ea typeface="汉仪劲楷简" panose="00020600040101010101" charset="-122"/>
                <a:sym typeface="+mn-lt"/>
              </a:rPr>
              <a:t>日常生活中应警惕哪些危害国家安全的活动？</a:t>
            </a:r>
            <a:endParaRPr lang="zh-CN" altLang="en-US" sz="2400" dirty="0" smtClean="0">
              <a:solidFill>
                <a:schemeClr val="bg1"/>
              </a:solidFill>
              <a:latin typeface="汉仪劲楷简" panose="00020600040101010101" charset="-122"/>
              <a:ea typeface="汉仪劲楷简" panose="00020600040101010101"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edge/>
      </p:transition>
    </mc:Choice>
    <mc:Fallback>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7970" y="2577465"/>
            <a:ext cx="7067550" cy="1198880"/>
          </a:xfrm>
          <a:prstGeom prst="rect">
            <a:avLst/>
          </a:prstGeom>
        </p:spPr>
        <p:txBody>
          <a:bodyPr wrap="square">
            <a:spAutoFit/>
          </a:bodyPr>
          <a:lstStyle/>
          <a:p>
            <a:pPr algn="just" fontAlgn="auto">
              <a:lnSpc>
                <a:spcPct val="200000"/>
              </a:lnSpc>
            </a:pPr>
            <a:r>
              <a:rPr lang="en-US" altLang="zh-CN" dirty="0" smtClean="0"/>
              <a:t>1</a:t>
            </a:r>
            <a:r>
              <a:rPr lang="zh-CN" altLang="en-US" dirty="0" smtClean="0"/>
              <a:t>、已被迫有间谍行为，及时向国家安全机关说明情况</a:t>
            </a:r>
            <a:r>
              <a:rPr lang="en-US" altLang="zh-CN" dirty="0" smtClean="0"/>
              <a:t>,</a:t>
            </a:r>
            <a:r>
              <a:rPr lang="zh-CN" altLang="en-US" dirty="0" smtClean="0"/>
              <a:t>并有悔改的</a:t>
            </a:r>
            <a:r>
              <a:rPr lang="en-US" altLang="zh-CN" dirty="0" smtClean="0"/>
              <a:t>,</a:t>
            </a:r>
            <a:r>
              <a:rPr lang="zh-CN" altLang="en-US" dirty="0" smtClean="0"/>
              <a:t>不予追究责任，如提供的消息对办案有极大帮助还会获得一定奖励。</a:t>
            </a:r>
            <a:endParaRPr lang="zh-CN" altLang="en-US" dirty="0"/>
          </a:p>
        </p:txBody>
      </p:sp>
      <p:sp>
        <p:nvSpPr>
          <p:cNvPr id="3" name="矩形 2"/>
          <p:cNvSpPr/>
          <p:nvPr/>
        </p:nvSpPr>
        <p:spPr bwMode="auto">
          <a:xfrm>
            <a:off x="1537970" y="2135505"/>
            <a:ext cx="3377565" cy="460375"/>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dist">
              <a:buClrTx/>
              <a:buSzTx/>
              <a:buFontTx/>
            </a:pPr>
            <a:r>
              <a:rPr lang="zh-CN" altLang="en-US" sz="2400" dirty="0">
                <a:ln cmpd="sng">
                  <a:noFill/>
                  <a:prstDash val="solid"/>
                </a:ln>
                <a:solidFill>
                  <a:srgbClr val="E20000"/>
                </a:solidFill>
                <a:latin typeface="三极正智黑简体" panose="00000500000000000000" charset="-122"/>
                <a:ea typeface="三极正智黑简体" panose="00000500000000000000" charset="-122"/>
                <a:sym typeface="+mn-ea"/>
              </a:rPr>
              <a:t>受到间谍威胁怎么办?</a:t>
            </a:r>
            <a:endParaRPr lang="zh-CN" altLang="en-US" sz="2400" dirty="0">
              <a:ln cmpd="sng">
                <a:noFill/>
                <a:prstDash val="solid"/>
              </a:ln>
              <a:solidFill>
                <a:srgbClr val="E20000"/>
              </a:solidFill>
              <a:latin typeface="三极正智黑简体" panose="00000500000000000000" charset="-122"/>
              <a:ea typeface="三极正智黑简体" panose="00000500000000000000" charset="-122"/>
              <a:sym typeface="+mn-ea"/>
            </a:endParaRPr>
          </a:p>
        </p:txBody>
      </p:sp>
      <p:sp>
        <p:nvSpPr>
          <p:cNvPr id="4" name="矩形 3"/>
          <p:cNvSpPr/>
          <p:nvPr/>
        </p:nvSpPr>
        <p:spPr>
          <a:xfrm>
            <a:off x="1537970" y="3904183"/>
            <a:ext cx="5745480" cy="368300"/>
          </a:xfrm>
          <a:prstGeom prst="rect">
            <a:avLst/>
          </a:prstGeom>
        </p:spPr>
        <p:txBody>
          <a:bodyPr wrap="none">
            <a:spAutoFit/>
          </a:bodyPr>
          <a:lstStyle/>
          <a:p>
            <a:r>
              <a:rPr lang="en-US" altLang="zh-CN" dirty="0" smtClean="0"/>
              <a:t>2</a:t>
            </a:r>
            <a:r>
              <a:rPr lang="zh-CN" altLang="en-US" dirty="0" smtClean="0"/>
              <a:t>、可拨打举报电话</a:t>
            </a:r>
            <a:r>
              <a:rPr lang="en-US" altLang="zh-CN" dirty="0" smtClean="0"/>
              <a:t>12339</a:t>
            </a:r>
            <a:r>
              <a:rPr lang="zh-CN" altLang="en-US" dirty="0" smtClean="0"/>
              <a:t>，向国家安全机关寻求庇护。</a:t>
            </a:r>
            <a:endParaRPr lang="zh-CN" altLang="en-US" dirty="0"/>
          </a:p>
        </p:txBody>
      </p:sp>
      <p:sp>
        <p:nvSpPr>
          <p:cNvPr id="5" name="圆角矩形 4"/>
          <p:cNvSpPr/>
          <p:nvPr/>
        </p:nvSpPr>
        <p:spPr bwMode="auto">
          <a:xfrm>
            <a:off x="1590040" y="4703445"/>
            <a:ext cx="2718435" cy="461010"/>
          </a:xfrm>
          <a:prstGeom prst="roundRect">
            <a:avLst/>
          </a:prstGeom>
          <a:solidFill>
            <a:srgbClr val="E20000"/>
          </a:solidFill>
        </p:spPr>
        <p:txBody>
          <a:bodyPr wrap="square" bIns="107950" rtlCol="0" anchor="ctr" anchorCtr="0">
            <a:noAutofit/>
          </a:bodyPr>
          <a:lstStyle/>
          <a:p>
            <a:pPr lvl="0" algn="dist">
              <a:buClrTx/>
              <a:buSzTx/>
              <a:buFontTx/>
            </a:pPr>
            <a:r>
              <a:rPr lang="zh-CN" altLang="en-US" sz="2400" dirty="0" smtClean="0">
                <a:solidFill>
                  <a:schemeClr val="bg1"/>
                </a:solidFill>
                <a:latin typeface="三极正智黑简体" panose="00000500000000000000" charset="-122"/>
                <a:ea typeface="三极正智黑简体" panose="00000500000000000000" charset="-122"/>
                <a:sym typeface="+mn-ea"/>
              </a:rPr>
              <a:t>发现间谍怎么办？</a:t>
            </a:r>
            <a:endParaRPr lang="zh-CN" altLang="en-US" sz="2400" dirty="0" smtClean="0">
              <a:solidFill>
                <a:schemeClr val="bg1"/>
              </a:solidFill>
              <a:latin typeface="三极正智黑简体" panose="00000500000000000000" charset="-122"/>
              <a:ea typeface="三极正智黑简体" panose="00000500000000000000" charset="-122"/>
              <a:sym typeface="+mn-ea"/>
            </a:endParaRPr>
          </a:p>
        </p:txBody>
      </p:sp>
      <p:sp>
        <p:nvSpPr>
          <p:cNvPr id="6" name="矩形 5"/>
          <p:cNvSpPr/>
          <p:nvPr/>
        </p:nvSpPr>
        <p:spPr bwMode="auto">
          <a:xfrm>
            <a:off x="4349750" y="4700270"/>
            <a:ext cx="3605530" cy="398780"/>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dist">
              <a:buClrTx/>
              <a:buSzTx/>
              <a:buFontTx/>
            </a:pPr>
            <a:r>
              <a:rPr lang="zh-CN" altLang="en-US" sz="2000" dirty="0">
                <a:ln cmpd="sng">
                  <a:noFill/>
                  <a:prstDash val="solid"/>
                </a:ln>
                <a:solidFill>
                  <a:srgbClr val="E20000"/>
                </a:solidFill>
                <a:latin typeface="三极正智黑简体" panose="00000500000000000000" charset="-122"/>
                <a:ea typeface="三极正智黑简体" panose="00000500000000000000" charset="-122"/>
                <a:sym typeface="+mn-ea"/>
              </a:rPr>
              <a:t>向国家安全机关或公安局举报</a:t>
            </a:r>
            <a:endParaRPr lang="zh-CN" altLang="en-US" sz="2000" dirty="0">
              <a:ln cmpd="sng">
                <a:noFill/>
                <a:prstDash val="solid"/>
              </a:ln>
              <a:solidFill>
                <a:srgbClr val="E20000"/>
              </a:solidFill>
              <a:latin typeface="三极正智黑简体" panose="00000500000000000000" charset="-122"/>
              <a:ea typeface="三极正智黑简体" panose="00000500000000000000" charset="-122"/>
              <a:sym typeface="+mn-ea"/>
            </a:endParaRPr>
          </a:p>
        </p:txBody>
      </p:sp>
      <p:sp>
        <p:nvSpPr>
          <p:cNvPr id="7" name="矩形 6"/>
          <p:cNvSpPr/>
          <p:nvPr/>
        </p:nvSpPr>
        <p:spPr bwMode="auto">
          <a:xfrm>
            <a:off x="1447165" y="5398135"/>
            <a:ext cx="3915410" cy="398780"/>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dist">
              <a:buClrTx/>
              <a:buSzTx/>
              <a:buFontTx/>
            </a:pPr>
            <a:r>
              <a:rPr lang="zh-CN" altLang="en-US" sz="2000" dirty="0">
                <a:ln cmpd="sng">
                  <a:noFill/>
                  <a:prstDash val="solid"/>
                </a:ln>
                <a:solidFill>
                  <a:srgbClr val="E20000"/>
                </a:solidFill>
                <a:latin typeface="三极正智黑简体" panose="00000500000000000000" charset="-122"/>
                <a:ea typeface="三极正智黑简体" panose="00000500000000000000" charset="-122"/>
                <a:sym typeface="+mn-ea"/>
              </a:rPr>
              <a:t>向安全调查人员指认、提供证据</a:t>
            </a:r>
            <a:endParaRPr lang="zh-CN" altLang="en-US" sz="2000" dirty="0">
              <a:ln cmpd="sng">
                <a:noFill/>
                <a:prstDash val="solid"/>
              </a:ln>
              <a:solidFill>
                <a:srgbClr val="E20000"/>
              </a:solidFill>
              <a:latin typeface="三极正智黑简体" panose="00000500000000000000" charset="-122"/>
              <a:ea typeface="三极正智黑简体" panose="00000500000000000000" charset="-122"/>
              <a:sym typeface="+mn-ea"/>
            </a:endParaRPr>
          </a:p>
        </p:txBody>
      </p:sp>
      <p:sp>
        <p:nvSpPr>
          <p:cNvPr id="8" name="矩形 7"/>
          <p:cNvSpPr/>
          <p:nvPr/>
        </p:nvSpPr>
        <p:spPr>
          <a:xfrm>
            <a:off x="7980045" y="4734560"/>
            <a:ext cx="3335020" cy="368300"/>
          </a:xfrm>
          <a:prstGeom prst="rect">
            <a:avLst/>
          </a:prstGeom>
        </p:spPr>
        <p:txBody>
          <a:bodyPr wrap="square">
            <a:spAutoFit/>
          </a:bodyPr>
          <a:lstStyle/>
          <a:p>
            <a:r>
              <a:rPr lang="zh-CN" altLang="en-US" dirty="0" smtClean="0"/>
              <a:t>间谍行为或线索举报</a:t>
            </a:r>
            <a:r>
              <a:rPr lang="en-US" altLang="zh-CN" dirty="0" smtClean="0"/>
              <a:t>12339</a:t>
            </a:r>
            <a:endParaRPr lang="zh-CN" altLang="en-US" dirty="0"/>
          </a:p>
        </p:txBody>
      </p:sp>
      <p:sp>
        <p:nvSpPr>
          <p:cNvPr id="10" name="矩形 9"/>
          <p:cNvSpPr/>
          <p:nvPr/>
        </p:nvSpPr>
        <p:spPr bwMode="auto">
          <a:xfrm>
            <a:off x="5519420" y="5398135"/>
            <a:ext cx="4088765" cy="398780"/>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dist">
              <a:buClrTx/>
              <a:buSzTx/>
              <a:buFontTx/>
            </a:pPr>
            <a:r>
              <a:rPr lang="zh-CN" altLang="en-US" sz="2000" dirty="0">
                <a:ln cmpd="sng">
                  <a:noFill/>
                  <a:prstDash val="solid"/>
                </a:ln>
                <a:solidFill>
                  <a:srgbClr val="E20000"/>
                </a:solidFill>
                <a:latin typeface="三极正智黑简体" panose="00000500000000000000" charset="-122"/>
                <a:ea typeface="三极正智黑简体" panose="00000500000000000000" charset="-122"/>
                <a:sym typeface="+mn-ea"/>
              </a:rPr>
              <a:t>力所能及，参与到群防群治行动中</a:t>
            </a:r>
            <a:endParaRPr lang="zh-CN" altLang="en-US" sz="2000" dirty="0">
              <a:ln cmpd="sng">
                <a:noFill/>
                <a:prstDash val="solid"/>
              </a:ln>
              <a:solidFill>
                <a:srgbClr val="E20000"/>
              </a:solidFill>
              <a:latin typeface="三极正智黑简体" panose="00000500000000000000" charset="-122"/>
              <a:ea typeface="三极正智黑简体" panose="00000500000000000000" charset="-122"/>
              <a:sym typeface="+mn-ea"/>
            </a:endParaRPr>
          </a:p>
        </p:txBody>
      </p:sp>
      <p:pic>
        <p:nvPicPr>
          <p:cNvPr id="9" name="图片 8" descr="51miz-E1164517-AF3E8320"/>
          <p:cNvPicPr>
            <a:picLocks noChangeAspect="1"/>
          </p:cNvPicPr>
          <p:nvPr/>
        </p:nvPicPr>
        <p:blipFill>
          <a:blip r:embed="rId1"/>
          <a:stretch>
            <a:fillRect/>
          </a:stretch>
        </p:blipFill>
        <p:spPr>
          <a:xfrm>
            <a:off x="8208645" y="2135505"/>
            <a:ext cx="2736215" cy="2736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edge/>
      </p:transition>
    </mc:Choice>
    <mc:Fallback>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ppt_x</p:attrName>
                                        </p:attrNameLst>
                                      </p:cBhvr>
                                      <p:tavLst>
                                        <p:tav tm="0">
                                          <p:val>
                                            <p:strVal val="#ppt_x-.2"/>
                                          </p:val>
                                        </p:tav>
                                        <p:tav tm="100000">
                                          <p:val>
                                            <p:strVal val="#ppt_x"/>
                                          </p:val>
                                        </p:tav>
                                      </p:tavLst>
                                    </p:anim>
                                    <p:anim calcmode="lin" valueType="num">
                                      <p:cBhvr>
                                        <p:cTn id="4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ldLvl="0" animBg="1"/>
      <p:bldP spid="6" grpId="0"/>
      <p:bldP spid="7"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91615" y="2907665"/>
            <a:ext cx="6037580" cy="2880360"/>
          </a:xfrm>
          <a:prstGeom prst="rect">
            <a:avLst/>
          </a:prstGeom>
          <a:noFill/>
          <a:ln w="9525">
            <a:noFill/>
          </a:ln>
        </p:spPr>
        <p:txBody>
          <a:bodyPr wrap="square" anchor="t">
            <a:spAutoFit/>
          </a:bodyPr>
          <a:lstStyle/>
          <a:p>
            <a:pPr marL="457200" indent="-457200" fontAlgn="auto">
              <a:lnSpc>
                <a:spcPct val="168000"/>
              </a:lnSpc>
              <a:buFont typeface="+mj-lt"/>
              <a:buAutoNum type="arabicPeriod"/>
            </a:pPr>
            <a:r>
              <a:rPr dirty="0">
                <a:solidFill>
                  <a:srgbClr val="E20000"/>
                </a:solidFill>
                <a:latin typeface="思源黑体 CN Medium" panose="020B0600000000000000" charset="-122"/>
                <a:ea typeface="思源黑体 CN Medium" panose="020B0600000000000000" charset="-122"/>
              </a:rPr>
              <a:t>遵守</a:t>
            </a:r>
            <a:r>
              <a:rPr dirty="0">
                <a:solidFill>
                  <a:srgbClr val="262626"/>
                </a:solidFill>
                <a:latin typeface="思源黑体 CN Normal" panose="020B0400000000000000" charset="-122"/>
                <a:ea typeface="思源黑体 CN Normal" panose="020B0400000000000000" charset="-122"/>
              </a:rPr>
              <a:t>宪法、法律法规关于国家安全的有关规定</a:t>
            </a:r>
            <a:endParaRPr dirty="0">
              <a:solidFill>
                <a:srgbClr val="262626"/>
              </a:solidFill>
              <a:latin typeface="思源黑体 CN Normal" panose="020B0400000000000000" charset="-122"/>
              <a:ea typeface="思源黑体 CN Normal" panose="020B0400000000000000" charset="-122"/>
            </a:endParaRPr>
          </a:p>
          <a:p>
            <a:pPr marL="457200" indent="-457200" fontAlgn="auto">
              <a:lnSpc>
                <a:spcPct val="168000"/>
              </a:lnSpc>
              <a:buFont typeface="+mj-lt"/>
              <a:buAutoNum type="arabicPeriod"/>
            </a:pPr>
            <a:r>
              <a:rPr dirty="0">
                <a:solidFill>
                  <a:srgbClr val="262626"/>
                </a:solidFill>
                <a:latin typeface="思源黑体 CN Normal" panose="020B0400000000000000" charset="-122"/>
                <a:ea typeface="思源黑体 CN Normal" panose="020B0400000000000000" charset="-122"/>
              </a:rPr>
              <a:t>及时</a:t>
            </a:r>
            <a:r>
              <a:rPr dirty="0">
                <a:solidFill>
                  <a:srgbClr val="E20000"/>
                </a:solidFill>
                <a:latin typeface="思源黑体 CN Medium" panose="020B0600000000000000" charset="-122"/>
                <a:ea typeface="思源黑体 CN Medium" panose="020B0600000000000000" charset="-122"/>
              </a:rPr>
              <a:t>报告</a:t>
            </a:r>
            <a:r>
              <a:rPr dirty="0">
                <a:solidFill>
                  <a:srgbClr val="262626"/>
                </a:solidFill>
                <a:latin typeface="思源黑体 CN Normal" panose="020B0400000000000000" charset="-122"/>
                <a:ea typeface="思源黑体 CN Normal" panose="020B0400000000000000" charset="-122"/>
              </a:rPr>
              <a:t>危害国家安全活动的线索</a:t>
            </a:r>
            <a:endParaRPr dirty="0">
              <a:solidFill>
                <a:srgbClr val="262626"/>
              </a:solidFill>
              <a:latin typeface="思源黑体 CN Normal" panose="020B0400000000000000" charset="-122"/>
              <a:ea typeface="思源黑体 CN Normal" panose="020B0400000000000000" charset="-122"/>
            </a:endParaRPr>
          </a:p>
          <a:p>
            <a:pPr marL="457200" indent="-457200" fontAlgn="auto">
              <a:lnSpc>
                <a:spcPct val="168000"/>
              </a:lnSpc>
              <a:buFont typeface="+mj-lt"/>
              <a:buAutoNum type="arabicPeriod"/>
            </a:pPr>
            <a:r>
              <a:rPr dirty="0">
                <a:solidFill>
                  <a:srgbClr val="262626"/>
                </a:solidFill>
                <a:latin typeface="思源黑体 CN Normal" panose="020B0400000000000000" charset="-122"/>
                <a:ea typeface="思源黑体 CN Normal" panose="020B0400000000000000" charset="-122"/>
              </a:rPr>
              <a:t>如实</a:t>
            </a:r>
            <a:r>
              <a:rPr dirty="0">
                <a:solidFill>
                  <a:srgbClr val="E20000"/>
                </a:solidFill>
                <a:latin typeface="思源黑体 CN Medium" panose="020B0600000000000000" charset="-122"/>
                <a:ea typeface="思源黑体 CN Medium" panose="020B0600000000000000" charset="-122"/>
              </a:rPr>
              <a:t>提供</a:t>
            </a:r>
            <a:r>
              <a:rPr dirty="0">
                <a:solidFill>
                  <a:srgbClr val="262626"/>
                </a:solidFill>
                <a:latin typeface="思源黑体 CN Normal" panose="020B0400000000000000" charset="-122"/>
                <a:ea typeface="思源黑体 CN Normal" panose="020B0400000000000000" charset="-122"/>
              </a:rPr>
              <a:t>所知悉的涉及危害国家安全活动的证据</a:t>
            </a:r>
            <a:endParaRPr dirty="0">
              <a:solidFill>
                <a:srgbClr val="262626"/>
              </a:solidFill>
              <a:latin typeface="思源黑体 CN Normal" panose="020B0400000000000000" charset="-122"/>
              <a:ea typeface="思源黑体 CN Normal" panose="020B0400000000000000" charset="-122"/>
            </a:endParaRPr>
          </a:p>
          <a:p>
            <a:pPr marL="457200" indent="-457200" fontAlgn="auto">
              <a:lnSpc>
                <a:spcPct val="168000"/>
              </a:lnSpc>
              <a:buFont typeface="+mj-lt"/>
              <a:buAutoNum type="arabicPeriod"/>
            </a:pPr>
            <a:r>
              <a:rPr dirty="0">
                <a:solidFill>
                  <a:srgbClr val="262626"/>
                </a:solidFill>
                <a:latin typeface="思源黑体 CN Normal" panose="020B0400000000000000" charset="-122"/>
                <a:ea typeface="思源黑体 CN Normal" panose="020B0400000000000000" charset="-122"/>
              </a:rPr>
              <a:t>为国家安全工作提供便利条件或者其他</a:t>
            </a:r>
            <a:r>
              <a:rPr dirty="0">
                <a:solidFill>
                  <a:srgbClr val="E20000"/>
                </a:solidFill>
                <a:latin typeface="思源黑体 CN Medium" panose="020B0600000000000000" charset="-122"/>
                <a:ea typeface="思源黑体 CN Medium" panose="020B0600000000000000" charset="-122"/>
              </a:rPr>
              <a:t>协助</a:t>
            </a:r>
            <a:endParaRPr dirty="0">
              <a:solidFill>
                <a:srgbClr val="262626"/>
              </a:solidFill>
              <a:latin typeface="思源黑体 CN Normal" panose="020B0400000000000000" charset="-122"/>
              <a:ea typeface="思源黑体 CN Normal" panose="020B0400000000000000" charset="-122"/>
            </a:endParaRPr>
          </a:p>
          <a:p>
            <a:pPr marL="457200" indent="-457200" fontAlgn="auto">
              <a:lnSpc>
                <a:spcPct val="168000"/>
              </a:lnSpc>
              <a:buFont typeface="+mj-lt"/>
              <a:buAutoNum type="arabicPeriod"/>
            </a:pPr>
            <a:r>
              <a:rPr dirty="0">
                <a:solidFill>
                  <a:srgbClr val="262626"/>
                </a:solidFill>
                <a:latin typeface="思源黑体 CN Normal" panose="020B0400000000000000" charset="-122"/>
                <a:ea typeface="思源黑体 CN Normal" panose="020B0400000000000000" charset="-122"/>
              </a:rPr>
              <a:t>向有关国家机关提供必要的</a:t>
            </a:r>
            <a:r>
              <a:rPr dirty="0">
                <a:solidFill>
                  <a:srgbClr val="E20000"/>
                </a:solidFill>
                <a:latin typeface="思源黑体 CN Medium" panose="020B0600000000000000" charset="-122"/>
                <a:ea typeface="思源黑体 CN Medium" panose="020B0600000000000000" charset="-122"/>
              </a:rPr>
              <a:t>支特和协助</a:t>
            </a:r>
            <a:endParaRPr dirty="0">
              <a:solidFill>
                <a:srgbClr val="262626"/>
              </a:solidFill>
              <a:latin typeface="思源黑体 CN Normal" panose="020B0400000000000000" charset="-122"/>
              <a:ea typeface="思源黑体 CN Normal" panose="020B0400000000000000" charset="-122"/>
            </a:endParaRPr>
          </a:p>
          <a:p>
            <a:pPr marL="457200" indent="-457200" fontAlgn="auto">
              <a:lnSpc>
                <a:spcPct val="168000"/>
              </a:lnSpc>
              <a:buFont typeface="+mj-lt"/>
              <a:buAutoNum type="arabicPeriod"/>
            </a:pPr>
            <a:r>
              <a:rPr dirty="0">
                <a:solidFill>
                  <a:srgbClr val="E20000"/>
                </a:solidFill>
                <a:latin typeface="思源黑体 CN Medium" panose="020B0600000000000000" charset="-122"/>
                <a:ea typeface="思源黑体 CN Medium" panose="020B0600000000000000" charset="-122"/>
              </a:rPr>
              <a:t>保守</a:t>
            </a:r>
            <a:r>
              <a:rPr dirty="0">
                <a:solidFill>
                  <a:srgbClr val="262626"/>
                </a:solidFill>
                <a:latin typeface="思源黑体 CN Normal" panose="020B0400000000000000" charset="-122"/>
                <a:ea typeface="思源黑体 CN Normal" panose="020B0400000000000000" charset="-122"/>
              </a:rPr>
              <a:t>所知悉的国家秘密</a:t>
            </a:r>
            <a:endParaRPr dirty="0">
              <a:solidFill>
                <a:srgbClr val="262626"/>
              </a:solidFill>
              <a:latin typeface="思源黑体 CN Normal" panose="020B0400000000000000" charset="-122"/>
              <a:ea typeface="思源黑体 CN Normal" panose="020B0400000000000000" charset="-122"/>
            </a:endParaRPr>
          </a:p>
        </p:txBody>
      </p:sp>
      <p:sp>
        <p:nvSpPr>
          <p:cNvPr id="2" name="矩形 1"/>
          <p:cNvSpPr/>
          <p:nvPr/>
        </p:nvSpPr>
        <p:spPr bwMode="auto">
          <a:xfrm>
            <a:off x="1624965" y="2357438"/>
            <a:ext cx="3032760" cy="450850"/>
          </a:xfrm>
          <a:prstGeom prst="rect">
            <a:avLst/>
          </a:prstGeom>
          <a:solidFill>
            <a:srgbClr val="E20000"/>
          </a:solidFill>
        </p:spPr>
        <p:txBody>
          <a:bodyPr wrap="square" lIns="91440" tIns="45720" rIns="91440" bIns="36195" rtlCol="0" anchor="ctr" anchorCtr="0">
            <a:noAutofit/>
          </a:bodyPr>
          <a:lstStyle/>
          <a:p>
            <a:pPr lvl="0" algn="ctr">
              <a:buClrTx/>
              <a:buSzTx/>
              <a:buFontTx/>
            </a:pPr>
            <a:r>
              <a:rPr lang="zh-CN" altLang="en-US" sz="2400" dirty="0" smtClean="0">
                <a:solidFill>
                  <a:schemeClr val="bg1"/>
                </a:solidFill>
                <a:latin typeface="汉仪劲楷简" panose="00020600040101010101" charset="-122"/>
                <a:ea typeface="汉仪劲楷简" panose="00020600040101010101" charset="-122"/>
                <a:sym typeface="+mn-ea"/>
              </a:rPr>
              <a:t>国家安全</a:t>
            </a:r>
            <a:r>
              <a:rPr lang="en-US" altLang="zh-CN" sz="2400" dirty="0" smtClean="0">
                <a:solidFill>
                  <a:schemeClr val="bg1"/>
                </a:solidFill>
                <a:latin typeface="汉仪劲楷简" panose="00020600040101010101" charset="-122"/>
                <a:ea typeface="汉仪劲楷简" panose="00020600040101010101" charset="-122"/>
                <a:sym typeface="+mn-ea"/>
              </a:rPr>
              <a:t> </a:t>
            </a:r>
            <a:r>
              <a:rPr lang="zh-CN" altLang="en-US" sz="2400" dirty="0" smtClean="0">
                <a:solidFill>
                  <a:schemeClr val="bg1"/>
                </a:solidFill>
                <a:latin typeface="汉仪劲楷简" panose="00020600040101010101" charset="-122"/>
                <a:ea typeface="汉仪劲楷简" panose="00020600040101010101" charset="-122"/>
                <a:sym typeface="+mn-ea"/>
              </a:rPr>
              <a:t>共同守护</a:t>
            </a:r>
            <a:endParaRPr lang="zh-CN" altLang="en-US" sz="2400" dirty="0" smtClean="0">
              <a:solidFill>
                <a:schemeClr val="bg1"/>
              </a:solidFill>
              <a:latin typeface="汉仪劲楷简" panose="00020600040101010101" charset="-122"/>
              <a:ea typeface="汉仪劲楷简" panose="00020600040101010101" charset="-122"/>
              <a:sym typeface="+mn-ea"/>
            </a:endParaRPr>
          </a:p>
        </p:txBody>
      </p:sp>
      <p:pic>
        <p:nvPicPr>
          <p:cNvPr id="3" name="图片 2" descr="51miz-E1164707-B22FDD28"/>
          <p:cNvPicPr>
            <a:picLocks noChangeAspect="1"/>
          </p:cNvPicPr>
          <p:nvPr/>
        </p:nvPicPr>
        <p:blipFill>
          <a:blip r:embed="rId1"/>
          <a:stretch>
            <a:fillRect/>
          </a:stretch>
        </p:blipFill>
        <p:spPr>
          <a:xfrm>
            <a:off x="6557645" y="1311910"/>
            <a:ext cx="5126355" cy="5126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1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54325" y="1648460"/>
            <a:ext cx="6523990" cy="582930"/>
            <a:chOff x="4495" y="2596"/>
            <a:chExt cx="10274" cy="918"/>
          </a:xfrm>
        </p:grpSpPr>
        <p:sp>
          <p:nvSpPr>
            <p:cNvPr id="33" name="TextBox 495"/>
            <p:cNvSpPr txBox="1"/>
            <p:nvPr/>
          </p:nvSpPr>
          <p:spPr>
            <a:xfrm>
              <a:off x="7680" y="2596"/>
              <a:ext cx="3841" cy="9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defTabSz="1219200">
                <a:defRPr/>
              </a:pPr>
              <a:r>
                <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rPr>
                <a:t>第01部分</a:t>
              </a:r>
              <a:endPar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endParaRPr>
            </a:p>
          </p:txBody>
        </p:sp>
        <p:grpSp>
          <p:nvGrpSpPr>
            <p:cNvPr id="25" name="组合 24"/>
            <p:cNvGrpSpPr/>
            <p:nvPr/>
          </p:nvGrpSpPr>
          <p:grpSpPr>
            <a:xfrm>
              <a:off x="4495" y="2950"/>
              <a:ext cx="3590" cy="211"/>
              <a:chOff x="2037342" y="3255425"/>
              <a:chExt cx="1591999" cy="133922"/>
            </a:xfrm>
          </p:grpSpPr>
          <p:cxnSp>
            <p:nvCxnSpPr>
              <p:cNvPr id="26" name="直接连接符 25"/>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flipH="1">
              <a:off x="11179" y="2951"/>
              <a:ext cx="3590" cy="211"/>
              <a:chOff x="2037342" y="3255425"/>
              <a:chExt cx="1591999" cy="133922"/>
            </a:xfrm>
          </p:grpSpPr>
          <p:cxnSp>
            <p:nvCxnSpPr>
              <p:cNvPr id="38" name="直接连接符 37"/>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347980" y="336550"/>
            <a:ext cx="1844675" cy="598170"/>
            <a:chOff x="1225307" y="466527"/>
            <a:chExt cx="1606044" cy="627033"/>
          </a:xfrm>
        </p:grpSpPr>
        <p:sp>
          <p:nvSpPr>
            <p:cNvPr id="3" name="Text Placeholder 1"/>
            <p:cNvSpPr txBox="1"/>
            <p:nvPr/>
          </p:nvSpPr>
          <p:spPr>
            <a:xfrm>
              <a:off x="1225307" y="466527"/>
              <a:ext cx="1103499"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第8个纪念日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4" name="Text Placeholder 1"/>
            <p:cNvSpPr txBox="1"/>
            <p:nvPr/>
          </p:nvSpPr>
          <p:spPr>
            <a:xfrm>
              <a:off x="1225307" y="790694"/>
              <a:ext cx="1606044"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全民国家安全教育日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grpSp>
      <p:sp>
        <p:nvSpPr>
          <p:cNvPr id="21" name="文本框 20"/>
          <p:cNvSpPr txBox="1"/>
          <p:nvPr/>
        </p:nvSpPr>
        <p:spPr>
          <a:xfrm>
            <a:off x="2946400" y="4076065"/>
            <a:ext cx="6299835" cy="460375"/>
          </a:xfrm>
          <a:prstGeom prst="rect">
            <a:avLst/>
          </a:prstGeom>
          <a:noFill/>
        </p:spPr>
        <p:txBody>
          <a:bodyPr wrap="square" rtlCol="0">
            <a:spAutoFit/>
          </a:bodyPr>
          <a:lstStyle/>
          <a:p>
            <a:pPr algn="dist"/>
            <a:r>
              <a:rPr lang="en-US" sz="2400">
                <a:solidFill>
                  <a:srgbClr val="E60000"/>
                </a:solidFill>
                <a:latin typeface="汉仪劲楷简" panose="00020600040101010101" charset="-122"/>
                <a:ea typeface="汉仪劲楷简" panose="00020600040101010101" charset="-122"/>
                <a:cs typeface="汉仪劲楷简" panose="00020600040101010101" charset="-122"/>
              </a:rPr>
              <a:t>2023</a:t>
            </a:r>
            <a:r>
              <a:rPr lang="zh-CN" sz="2400">
                <a:solidFill>
                  <a:srgbClr val="E60000"/>
                </a:solidFill>
                <a:latin typeface="汉仪劲楷简" panose="00020600040101010101" charset="-122"/>
                <a:ea typeface="汉仪劲楷简" panose="00020600040101010101" charset="-122"/>
                <a:cs typeface="汉仪劲楷简" panose="00020600040101010101" charset="-122"/>
              </a:rPr>
              <a:t>年</a:t>
            </a:r>
            <a:r>
              <a:rPr sz="2400">
                <a:solidFill>
                  <a:srgbClr val="E60000"/>
                </a:solidFill>
                <a:latin typeface="汉仪劲楷简" panose="00020600040101010101" charset="-122"/>
                <a:ea typeface="汉仪劲楷简" panose="00020600040101010101" charset="-122"/>
                <a:cs typeface="汉仪劲楷简" panose="00020600040101010101" charset="-122"/>
              </a:rPr>
              <a:t>全民国家安全教育日</a:t>
            </a:r>
            <a:r>
              <a:rPr lang="zh-CN" sz="2400">
                <a:solidFill>
                  <a:srgbClr val="E60000"/>
                </a:solidFill>
                <a:latin typeface="汉仪劲楷简" panose="00020600040101010101" charset="-122"/>
                <a:ea typeface="汉仪劲楷简" panose="00020600040101010101" charset="-122"/>
                <a:cs typeface="汉仪劲楷简" panose="00020600040101010101" charset="-122"/>
              </a:rPr>
              <a:t>主题班会</a:t>
            </a:r>
            <a:endParaRPr lang="zh-CN" sz="2400">
              <a:solidFill>
                <a:srgbClr val="E60000"/>
              </a:solidFill>
              <a:latin typeface="汉仪劲楷简" panose="00020600040101010101" charset="-122"/>
              <a:ea typeface="汉仪劲楷简" panose="00020600040101010101" charset="-122"/>
              <a:cs typeface="汉仪劲楷简" panose="00020600040101010101" charset="-122"/>
            </a:endParaRPr>
          </a:p>
        </p:txBody>
      </p:sp>
      <p:pic>
        <p:nvPicPr>
          <p:cNvPr id="54" name="图片 53" descr="卡通人物&#10;&#10;中度可信度描述已自动生成"/>
          <p:cNvPicPr>
            <a:picLocks noChangeAspect="1"/>
          </p:cNvPicPr>
          <p:nvPr/>
        </p:nvPicPr>
        <p:blipFill>
          <a:blip r:embed="rId1"/>
          <a:stretch>
            <a:fillRect/>
          </a:stretch>
        </p:blipFill>
        <p:spPr>
          <a:xfrm flipH="1">
            <a:off x="5133975" y="664210"/>
            <a:ext cx="1546860" cy="670560"/>
          </a:xfrm>
          <a:prstGeom prst="rect">
            <a:avLst/>
          </a:prstGeom>
        </p:spPr>
      </p:pic>
      <p:grpSp>
        <p:nvGrpSpPr>
          <p:cNvPr id="7" name="组合 6"/>
          <p:cNvGrpSpPr/>
          <p:nvPr/>
        </p:nvGrpSpPr>
        <p:grpSpPr>
          <a:xfrm>
            <a:off x="628650" y="2220535"/>
            <a:ext cx="10831195" cy="1831340"/>
            <a:chOff x="1367" y="3521"/>
            <a:chExt cx="17057" cy="2884"/>
          </a:xfrm>
        </p:grpSpPr>
        <p:sp>
          <p:nvSpPr>
            <p:cNvPr id="30" name="文本框 29"/>
            <p:cNvSpPr txBox="1"/>
            <p:nvPr/>
          </p:nvSpPr>
          <p:spPr>
            <a:xfrm>
              <a:off x="1367" y="3521"/>
              <a:ext cx="15883" cy="2884"/>
            </a:xfrm>
            <a:prstGeom prst="rect">
              <a:avLst/>
            </a:prstGeom>
            <a:noFill/>
          </p:spPr>
          <p:txBody>
            <a:bodyPr wrap="square" rtlCol="0">
              <a:spAutoFit/>
            </a:bodyPr>
            <a:lstStyle/>
            <a:p>
              <a:pPr algn="dist" fontAlgn="auto">
                <a:lnSpc>
                  <a:spcPct val="130000"/>
                </a:lnSpc>
              </a:pPr>
              <a:r>
                <a:rPr kumimoji="1" lang="zh-CN" altLang="en-US" sz="87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rPr>
                <a:t>关于全民国家安全教育</a:t>
              </a:r>
              <a:endParaRPr kumimoji="1" lang="zh-CN" altLang="en-US" sz="87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endParaRPr>
            </a:p>
          </p:txBody>
        </p:sp>
        <p:sp>
          <p:nvSpPr>
            <p:cNvPr id="6" name="文本框 5"/>
            <p:cNvSpPr txBox="1"/>
            <p:nvPr/>
          </p:nvSpPr>
          <p:spPr>
            <a:xfrm>
              <a:off x="16596" y="4017"/>
              <a:ext cx="1828" cy="2252"/>
            </a:xfrm>
            <a:prstGeom prst="rect">
              <a:avLst/>
            </a:prstGeom>
            <a:noFill/>
          </p:spPr>
          <p:txBody>
            <a:bodyPr wrap="none" rtlCol="0">
              <a:spAutoFit/>
            </a:bodyPr>
            <a:lstStyle/>
            <a:p>
              <a:pPr algn="l"/>
              <a:r>
                <a:rPr kumimoji="1" lang="zh-CN" altLang="en-US" sz="87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sym typeface="+mn-ea"/>
                </a:rPr>
                <a:t>日</a:t>
              </a:r>
              <a:endParaRPr kumimoji="1" lang="zh-CN" altLang="en-US" sz="87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447165" y="2561590"/>
            <a:ext cx="6319520" cy="716280"/>
            <a:chOff x="4732734" y="1424349"/>
            <a:chExt cx="2726532" cy="522288"/>
          </a:xfrm>
          <a:gradFill>
            <a:gsLst>
              <a:gs pos="0">
                <a:srgbClr val="FF3300"/>
              </a:gs>
              <a:gs pos="100000">
                <a:srgbClr val="C00000"/>
              </a:gs>
              <a:gs pos="100000">
                <a:srgbClr val="FF3300"/>
              </a:gs>
            </a:gsLst>
            <a:lin ang="2400000" scaled="0"/>
          </a:gradFill>
        </p:grpSpPr>
        <p:grpSp>
          <p:nvGrpSpPr>
            <p:cNvPr id="28" name="组合 27"/>
            <p:cNvGrpSpPr/>
            <p:nvPr/>
          </p:nvGrpSpPr>
          <p:grpSpPr>
            <a:xfrm>
              <a:off x="4732734" y="1424349"/>
              <a:ext cx="2726532" cy="522288"/>
              <a:chOff x="4111625" y="3587750"/>
              <a:chExt cx="3294063" cy="522288"/>
            </a:xfrm>
            <a:grpFill/>
          </p:grpSpPr>
          <p:sp>
            <p:nvSpPr>
              <p:cNvPr id="30" name="Freeform 5"/>
              <p:cNvSpPr/>
              <p:nvPr/>
            </p:nvSpPr>
            <p:spPr bwMode="auto">
              <a:xfrm>
                <a:off x="4111625" y="3665538"/>
                <a:ext cx="700088" cy="444500"/>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1" name="Freeform 6"/>
              <p:cNvSpPr/>
              <p:nvPr/>
            </p:nvSpPr>
            <p:spPr bwMode="auto">
              <a:xfrm>
                <a:off x="4302125" y="3665538"/>
                <a:ext cx="509588" cy="444500"/>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7"/>
              <p:cNvSpPr/>
              <p:nvPr/>
            </p:nvSpPr>
            <p:spPr bwMode="auto">
              <a:xfrm>
                <a:off x="6616700" y="3652838"/>
                <a:ext cx="788988" cy="430213"/>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8"/>
              <p:cNvSpPr/>
              <p:nvPr/>
            </p:nvSpPr>
            <p:spPr bwMode="auto">
              <a:xfrm>
                <a:off x="6616700" y="3652838"/>
                <a:ext cx="571500" cy="430213"/>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9"/>
              <p:cNvSpPr/>
              <p:nvPr/>
            </p:nvSpPr>
            <p:spPr bwMode="auto">
              <a:xfrm>
                <a:off x="4302125" y="3587750"/>
                <a:ext cx="3014663" cy="430213"/>
              </a:xfrm>
              <a:custGeom>
                <a:avLst/>
                <a:gdLst>
                  <a:gd name="T0" fmla="*/ 0 w 237"/>
                  <a:gd name="T1" fmla="*/ 33 h 33"/>
                  <a:gd name="T2" fmla="*/ 227 w 237"/>
                  <a:gd name="T3" fmla="*/ 33 h 33"/>
                  <a:gd name="T4" fmla="*/ 237 w 237"/>
                  <a:gd name="T5" fmla="*/ 0 h 33"/>
                  <a:gd name="T6" fmla="*/ 11 w 237"/>
                  <a:gd name="T7" fmla="*/ 0 h 33"/>
                  <a:gd name="T8" fmla="*/ 0 w 237"/>
                  <a:gd name="T9" fmla="*/ 33 h 33"/>
                </a:gdLst>
                <a:ahLst/>
                <a:cxnLst>
                  <a:cxn ang="0">
                    <a:pos x="T0" y="T1"/>
                  </a:cxn>
                  <a:cxn ang="0">
                    <a:pos x="T2" y="T3"/>
                  </a:cxn>
                  <a:cxn ang="0">
                    <a:pos x="T4" y="T5"/>
                  </a:cxn>
                  <a:cxn ang="0">
                    <a:pos x="T6" y="T7"/>
                  </a:cxn>
                  <a:cxn ang="0">
                    <a:pos x="T8" y="T9"/>
                  </a:cxn>
                </a:cxnLst>
                <a:rect l="0" t="0" r="r" b="b"/>
                <a:pathLst>
                  <a:path w="237" h="33">
                    <a:moveTo>
                      <a:pt x="0" y="33"/>
                    </a:moveTo>
                    <a:lnTo>
                      <a:pt x="227" y="33"/>
                    </a:lnTo>
                    <a:lnTo>
                      <a:pt x="237" y="0"/>
                    </a:lnTo>
                    <a:lnTo>
                      <a:pt x="11" y="0"/>
                    </a:lnTo>
                    <a:lnTo>
                      <a:pt x="0" y="33"/>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29" name="矩形 28"/>
            <p:cNvSpPr/>
            <p:nvPr/>
          </p:nvSpPr>
          <p:spPr>
            <a:xfrm>
              <a:off x="6091768" y="1457449"/>
              <a:ext cx="92560" cy="364013"/>
            </a:xfrm>
            <a:prstGeom prst="rect">
              <a:avLst/>
            </a:prstGeom>
            <a:grpFill/>
          </p:spPr>
          <p:txBody>
            <a:bodyPr wrap="square">
              <a:spAutoFit/>
            </a:bodyPr>
            <a:lstStyle/>
            <a:p>
              <a:pPr algn="ctr"/>
              <a:endParaRPr lang="zh-CN" altLang="en-US" sz="2400" kern="0" dirty="0">
                <a:solidFill>
                  <a:schemeClr val="bg1"/>
                </a:solidFill>
                <a:latin typeface="思源黑体 CN Normal" panose="020B0400000000000000" charset="-122"/>
                <a:ea typeface="思源黑体 CN Normal" panose="020B0400000000000000" charset="-122"/>
                <a:cs typeface="+mn-ea"/>
              </a:endParaRPr>
            </a:p>
          </p:txBody>
        </p:sp>
      </p:grpSp>
      <p:sp>
        <p:nvSpPr>
          <p:cNvPr id="15" name="矩形 38"/>
          <p:cNvSpPr>
            <a:spLocks noChangeArrowheads="1"/>
          </p:cNvSpPr>
          <p:nvPr/>
        </p:nvSpPr>
        <p:spPr bwMode="auto">
          <a:xfrm>
            <a:off x="2268855" y="2561590"/>
            <a:ext cx="522033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r>
              <a:rPr lang="zh-CN" altLang="en-US" sz="2800" dirty="0">
                <a:solidFill>
                  <a:schemeClr val="bg1"/>
                </a:solidFill>
                <a:latin typeface="三极正极黑简体" panose="00000500000000000000" charset="-122"/>
                <a:ea typeface="三极正极黑简体" panose="00000500000000000000" charset="-122"/>
                <a:cs typeface="+mn-ea"/>
              </a:rPr>
              <a:t>全民国家安全教育日怎么来的？</a:t>
            </a:r>
            <a:endParaRPr lang="zh-CN" altLang="en-US" sz="2800" dirty="0">
              <a:solidFill>
                <a:schemeClr val="bg1"/>
              </a:solidFill>
              <a:latin typeface="三极正极黑简体" panose="00000500000000000000" charset="-122"/>
              <a:ea typeface="三极正极黑简体" panose="00000500000000000000" charset="-122"/>
              <a:cs typeface="+mn-ea"/>
            </a:endParaRPr>
          </a:p>
        </p:txBody>
      </p:sp>
      <p:sp>
        <p:nvSpPr>
          <p:cNvPr id="3" name="矩形 2"/>
          <p:cNvSpPr/>
          <p:nvPr/>
        </p:nvSpPr>
        <p:spPr>
          <a:xfrm>
            <a:off x="1231900" y="3469640"/>
            <a:ext cx="7092315" cy="1198880"/>
          </a:xfrm>
          <a:prstGeom prst="rect">
            <a:avLst/>
          </a:prstGeom>
        </p:spPr>
        <p:txBody>
          <a:bodyPr wrap="square">
            <a:spAutoFit/>
          </a:bodyPr>
          <a:lstStyle/>
          <a:p>
            <a:pPr fontAlgn="auto">
              <a:lnSpc>
                <a:spcPct val="200000"/>
              </a:lnSpc>
            </a:pPr>
            <a:r>
              <a:rPr lang="en-US" altLang="zh-CN" dirty="0" smtClean="0"/>
              <a:t>2015</a:t>
            </a:r>
            <a:r>
              <a:rPr lang="zh-CN" altLang="en-US" dirty="0" smtClean="0"/>
              <a:t>年</a:t>
            </a:r>
            <a:r>
              <a:rPr lang="en-US" altLang="zh-CN" dirty="0" smtClean="0"/>
              <a:t>7</a:t>
            </a:r>
            <a:r>
              <a:rPr lang="zh-CN" altLang="en-US" dirty="0" smtClean="0"/>
              <a:t>月</a:t>
            </a:r>
            <a:r>
              <a:rPr lang="en-US" altLang="zh-CN" dirty="0" smtClean="0"/>
              <a:t>1</a:t>
            </a:r>
            <a:r>
              <a:rPr lang="zh-CN" altLang="en-US" dirty="0" smtClean="0"/>
              <a:t>日，第十二届全国人民代表大会常务委员会第十五次会议通过了</a:t>
            </a:r>
            <a:r>
              <a:rPr lang="en-US" altLang="zh-CN" dirty="0" smtClean="0"/>
              <a:t>《</a:t>
            </a:r>
            <a:r>
              <a:rPr lang="zh-CN" altLang="en-US" dirty="0" smtClean="0"/>
              <a:t>中华人民共和国国家安全法</a:t>
            </a:r>
            <a:r>
              <a:rPr lang="en-US" altLang="zh-CN" dirty="0" smtClean="0"/>
              <a:t>》</a:t>
            </a:r>
            <a:r>
              <a:rPr lang="zh-CN" altLang="en-US" dirty="0" smtClean="0"/>
              <a:t>，该法自公布之日起施行。</a:t>
            </a:r>
            <a:endParaRPr lang="zh-CN" altLang="en-US" dirty="0"/>
          </a:p>
        </p:txBody>
      </p:sp>
      <p:sp>
        <p:nvSpPr>
          <p:cNvPr id="4" name="文本框 3"/>
          <p:cNvSpPr txBox="1"/>
          <p:nvPr/>
        </p:nvSpPr>
        <p:spPr>
          <a:xfrm>
            <a:off x="1231900" y="4514850"/>
            <a:ext cx="6750050" cy="829945"/>
          </a:xfrm>
          <a:prstGeom prst="rect">
            <a:avLst/>
          </a:prstGeom>
          <a:noFill/>
        </p:spPr>
        <p:txBody>
          <a:bodyPr wrap="none" rtlCol="0">
            <a:spAutoFit/>
          </a:bodyPr>
          <a:lstStyle/>
          <a:p>
            <a:pPr algn="l" fontAlgn="auto">
              <a:lnSpc>
                <a:spcPct val="200000"/>
              </a:lnSpc>
            </a:pPr>
            <a:r>
              <a:rPr lang="zh-CN" altLang="en-US" dirty="0" smtClean="0">
                <a:sym typeface="+mn-ea"/>
              </a:rPr>
              <a:t>国家安全法第</a:t>
            </a:r>
            <a:r>
              <a:rPr lang="en-US" altLang="zh-CN" dirty="0" smtClean="0">
                <a:sym typeface="+mn-ea"/>
              </a:rPr>
              <a:t>14</a:t>
            </a:r>
            <a:r>
              <a:rPr lang="zh-CN" altLang="en-US" dirty="0" smtClean="0">
                <a:sym typeface="+mn-ea"/>
              </a:rPr>
              <a:t>条规定：每年</a:t>
            </a:r>
            <a:r>
              <a:rPr lang="en-US" altLang="zh-CN" sz="2400" dirty="0" smtClean="0">
                <a:solidFill>
                  <a:srgbClr val="E60000"/>
                </a:solidFill>
                <a:latin typeface="思源黑体 CN Medium" panose="020B0600000000000000" charset="-122"/>
                <a:ea typeface="思源黑体 CN Medium" panose="020B0600000000000000" charset="-122"/>
                <a:cs typeface="思源黑体 CN Medium" panose="020B0600000000000000" charset="-122"/>
                <a:sym typeface="+mn-ea"/>
              </a:rPr>
              <a:t>4</a:t>
            </a:r>
            <a:r>
              <a:rPr lang="zh-CN" altLang="en-US" sz="2400" dirty="0" smtClean="0">
                <a:solidFill>
                  <a:srgbClr val="E600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400" dirty="0" smtClean="0">
                <a:solidFill>
                  <a:srgbClr val="E60000"/>
                </a:solidFill>
                <a:latin typeface="思源黑体 CN Medium" panose="020B0600000000000000" charset="-122"/>
                <a:ea typeface="思源黑体 CN Medium" panose="020B0600000000000000" charset="-122"/>
                <a:cs typeface="思源黑体 CN Medium" panose="020B0600000000000000" charset="-122"/>
                <a:sym typeface="+mn-ea"/>
              </a:rPr>
              <a:t>15</a:t>
            </a:r>
            <a:r>
              <a:rPr lang="zh-CN" altLang="en-US" dirty="0" smtClean="0">
                <a:sym typeface="+mn-ea"/>
              </a:rPr>
              <a:t>日为全民国家安全教育日。</a:t>
            </a:r>
            <a:endParaRPr lang="zh-CN" altLang="en-US" dirty="0"/>
          </a:p>
        </p:txBody>
      </p:sp>
      <p:pic>
        <p:nvPicPr>
          <p:cNvPr id="5" name="图片 4" descr="4"/>
          <p:cNvPicPr>
            <a:picLocks noChangeAspect="1"/>
          </p:cNvPicPr>
          <p:nvPr userDrawn="1"/>
        </p:nvPicPr>
        <p:blipFill>
          <a:blip r:embed="rId1"/>
          <a:srcRect/>
          <a:stretch>
            <a:fillRect/>
          </a:stretch>
        </p:blipFill>
        <p:spPr>
          <a:xfrm>
            <a:off x="8120380" y="1987550"/>
            <a:ext cx="3933825" cy="3265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75410" y="3033395"/>
            <a:ext cx="9151620" cy="2461260"/>
          </a:xfrm>
          <a:prstGeom prst="rect">
            <a:avLst/>
          </a:prstGeom>
        </p:spPr>
        <p:txBody>
          <a:bodyPr wrap="square">
            <a:spAutoFit/>
          </a:bodyPr>
          <a:lstStyle/>
          <a:p>
            <a:pPr marL="342900" indent="-342900" fontAlgn="auto">
              <a:lnSpc>
                <a:spcPct val="200000"/>
              </a:lnSpc>
              <a:spcAft>
                <a:spcPts val="600"/>
              </a:spcAft>
              <a:buClr>
                <a:srgbClr val="E20000"/>
              </a:buClr>
              <a:buFont typeface="Arial" panose="020B0604020202020204" pitchFamily="34" charset="0"/>
              <a:buChar char="◘"/>
            </a:pPr>
            <a:r>
              <a:rPr lang="zh-CN" altLang="en-US" sz="2400" dirty="0" smtClean="0">
                <a:solidFill>
                  <a:schemeClr val="tx1"/>
                </a:solidFill>
              </a:rPr>
              <a:t>首先，有利于贯彻落实习近平总书记提出的“总体国家安全观”。</a:t>
            </a:r>
            <a:endParaRPr lang="en-US" altLang="zh-CN" sz="2400" dirty="0" smtClean="0">
              <a:solidFill>
                <a:schemeClr val="tx1"/>
              </a:solidFill>
            </a:endParaRPr>
          </a:p>
          <a:p>
            <a:pPr marL="342900" indent="-342900" fontAlgn="auto">
              <a:lnSpc>
                <a:spcPct val="200000"/>
              </a:lnSpc>
              <a:spcAft>
                <a:spcPts val="600"/>
              </a:spcAft>
              <a:buClr>
                <a:srgbClr val="E20000"/>
              </a:buClr>
              <a:buFont typeface="Arial" panose="020B0604020202020204" pitchFamily="34" charset="0"/>
              <a:buChar char="◘"/>
            </a:pPr>
            <a:r>
              <a:rPr lang="zh-CN" altLang="en-US" sz="2400" dirty="0" smtClean="0">
                <a:solidFill>
                  <a:schemeClr val="tx1"/>
                </a:solidFill>
              </a:rPr>
              <a:t>其次，有利于提高政府和社会公众维护国家安全的法律意识。</a:t>
            </a:r>
            <a:endParaRPr lang="en-US" altLang="zh-CN" sz="2400" dirty="0" smtClean="0">
              <a:solidFill>
                <a:schemeClr val="tx1"/>
              </a:solidFill>
            </a:endParaRPr>
          </a:p>
          <a:p>
            <a:pPr marL="342900" indent="-342900" fontAlgn="auto">
              <a:lnSpc>
                <a:spcPct val="200000"/>
              </a:lnSpc>
              <a:spcAft>
                <a:spcPts val="600"/>
              </a:spcAft>
              <a:buClr>
                <a:srgbClr val="E20000"/>
              </a:buClr>
              <a:buFont typeface="Arial" panose="020B0604020202020204" pitchFamily="34" charset="0"/>
              <a:buChar char="◘"/>
            </a:pPr>
            <a:r>
              <a:rPr lang="zh-CN" altLang="en-US" sz="2400" dirty="0" smtClean="0">
                <a:solidFill>
                  <a:schemeClr val="tx1"/>
                </a:solidFill>
              </a:rPr>
              <a:t>最后，有利于增强国家安全法普及宣传的效果。</a:t>
            </a:r>
            <a:endParaRPr lang="zh-CN" altLang="en-US" sz="2400" dirty="0" smtClean="0">
              <a:solidFill>
                <a:schemeClr val="tx1"/>
              </a:solidFill>
            </a:endParaRPr>
          </a:p>
        </p:txBody>
      </p:sp>
      <p:sp>
        <p:nvSpPr>
          <p:cNvPr id="4" name="圆角矩形 3"/>
          <p:cNvSpPr/>
          <p:nvPr/>
        </p:nvSpPr>
        <p:spPr>
          <a:xfrm>
            <a:off x="1502410" y="2361565"/>
            <a:ext cx="5238750" cy="584200"/>
          </a:xfrm>
          <a:prstGeom prst="roundRect">
            <a:avLst/>
          </a:prstGeom>
          <a:solidFill>
            <a:srgbClr val="E20000"/>
          </a:solidFill>
        </p:spPr>
        <p:txBody>
          <a:bodyPr wrap="square" bIns="107950" rtlCol="0" anchor="ctr" anchorCtr="0">
            <a:noAutofit/>
          </a:bodyPr>
          <a:lstStyle/>
          <a:p>
            <a:pPr lvl="0" algn="dist">
              <a:buClrTx/>
              <a:buSzTx/>
              <a:buFontTx/>
            </a:pPr>
            <a:r>
              <a:rPr lang="zh-CN" altLang="en-US" sz="2800" dirty="0" smtClean="0">
                <a:solidFill>
                  <a:schemeClr val="bg1"/>
                </a:solidFill>
                <a:latin typeface="三极正智黑简体" panose="00000500000000000000" charset="-122"/>
                <a:ea typeface="三极正智黑简体" panose="00000500000000000000" charset="-122"/>
                <a:sym typeface="+mn-ea"/>
              </a:rPr>
              <a:t>全民国家安全教育日的现实意义</a:t>
            </a:r>
            <a:endParaRPr lang="zh-CN" altLang="en-US" sz="2800" dirty="0" smtClean="0">
              <a:solidFill>
                <a:schemeClr val="bg1"/>
              </a:solidFill>
              <a:latin typeface="三极正智黑简体" panose="00000500000000000000" charset="-122"/>
              <a:ea typeface="三极正智黑简体" panose="000005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2040572" y="2203999"/>
            <a:ext cx="8110220" cy="1831340"/>
          </a:xfrm>
          <a:prstGeom prst="rect">
            <a:avLst/>
          </a:prstGeom>
          <a:noFill/>
        </p:spPr>
        <p:txBody>
          <a:bodyPr wrap="square" rtlCol="0">
            <a:spAutoFit/>
          </a:bodyPr>
          <a:lstStyle/>
          <a:p>
            <a:pPr algn="dist" fontAlgn="auto">
              <a:lnSpc>
                <a:spcPct val="130000"/>
              </a:lnSpc>
            </a:pPr>
            <a:r>
              <a:rPr kumimoji="1" lang="zh-CN" altLang="en-US" sz="87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rPr>
              <a:t>什么是国家安全</a:t>
            </a:r>
            <a:endParaRPr kumimoji="1" lang="zh-CN" altLang="en-US" sz="8700" spc="-1000" dirty="0">
              <a:solidFill>
                <a:srgbClr val="E60000"/>
              </a:solidFill>
              <a:effectLst/>
              <a:uFillTx/>
              <a:latin typeface="印品赤壁赋体" panose="02000500000000000000" charset="-122"/>
              <a:ea typeface="印品赤壁赋体" panose="02000500000000000000" charset="-122"/>
              <a:cs typeface="三极正智黑简体" panose="00000500000000000000" charset="-122"/>
            </a:endParaRPr>
          </a:p>
        </p:txBody>
      </p:sp>
      <p:grpSp>
        <p:nvGrpSpPr>
          <p:cNvPr id="2" name="组合 1"/>
          <p:cNvGrpSpPr/>
          <p:nvPr/>
        </p:nvGrpSpPr>
        <p:grpSpPr>
          <a:xfrm>
            <a:off x="347980" y="336550"/>
            <a:ext cx="1844675" cy="598170"/>
            <a:chOff x="1225307" y="466527"/>
            <a:chExt cx="1606044" cy="627033"/>
          </a:xfrm>
        </p:grpSpPr>
        <p:sp>
          <p:nvSpPr>
            <p:cNvPr id="3" name="Text Placeholder 1"/>
            <p:cNvSpPr txBox="1"/>
            <p:nvPr/>
          </p:nvSpPr>
          <p:spPr>
            <a:xfrm>
              <a:off x="1225307" y="466527"/>
              <a:ext cx="1103499"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第8个纪念日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4" name="Text Placeholder 1"/>
            <p:cNvSpPr txBox="1"/>
            <p:nvPr/>
          </p:nvSpPr>
          <p:spPr>
            <a:xfrm>
              <a:off x="1225307" y="790694"/>
              <a:ext cx="1606044" cy="302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defTabSz="914400">
                <a:lnSpc>
                  <a:spcPct val="100000"/>
                </a:lnSpc>
                <a:spcBef>
                  <a:spcPct val="0"/>
                </a:spcBef>
                <a:buNone/>
                <a:defRPr/>
              </a:pPr>
              <a:r>
                <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rPr>
                <a:t>全民国家安全教育日</a:t>
              </a:r>
              <a:endParaRPr lang="zh-CN" altLang="en-US" sz="1400" b="1" dirty="0">
                <a:solidFill>
                  <a:schemeClr val="tx1">
                    <a:lumMod val="75000"/>
                    <a:lumOff val="25000"/>
                  </a:schemeClr>
                </a:solidFill>
                <a:effectLst/>
                <a:uFillTx/>
                <a:latin typeface="思源黑体 CN Normal" panose="020B0400000000000000" charset="-122"/>
                <a:ea typeface="思源黑体 CN Normal" panose="020B0400000000000000" charset="-122"/>
                <a:cs typeface="思源黑体 CN Normal" panose="020B0400000000000000" charset="-122"/>
              </a:endParaRPr>
            </a:p>
          </p:txBody>
        </p:sp>
      </p:grpSp>
      <p:pic>
        <p:nvPicPr>
          <p:cNvPr id="54" name="图片 53" descr="卡通人物&#10;&#10;中度可信度描述已自动生成"/>
          <p:cNvPicPr>
            <a:picLocks noChangeAspect="1"/>
          </p:cNvPicPr>
          <p:nvPr/>
        </p:nvPicPr>
        <p:blipFill>
          <a:blip r:embed="rId1"/>
          <a:stretch>
            <a:fillRect/>
          </a:stretch>
        </p:blipFill>
        <p:spPr>
          <a:xfrm flipH="1">
            <a:off x="5133975" y="664210"/>
            <a:ext cx="1546860" cy="670560"/>
          </a:xfrm>
          <a:prstGeom prst="rect">
            <a:avLst/>
          </a:prstGeom>
        </p:spPr>
      </p:pic>
      <p:grpSp>
        <p:nvGrpSpPr>
          <p:cNvPr id="5" name="组合 4"/>
          <p:cNvGrpSpPr/>
          <p:nvPr/>
        </p:nvGrpSpPr>
        <p:grpSpPr>
          <a:xfrm>
            <a:off x="2854325" y="1710604"/>
            <a:ext cx="6523990" cy="583565"/>
            <a:chOff x="4495" y="2596"/>
            <a:chExt cx="10274" cy="919"/>
          </a:xfrm>
        </p:grpSpPr>
        <p:sp>
          <p:nvSpPr>
            <p:cNvPr id="6" name="TextBox 495"/>
            <p:cNvSpPr txBox="1"/>
            <p:nvPr/>
          </p:nvSpPr>
          <p:spPr>
            <a:xfrm>
              <a:off x="7680" y="2596"/>
              <a:ext cx="3841" cy="9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defTabSz="1219200">
                <a:defRPr/>
              </a:pPr>
              <a:r>
                <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rPr>
                <a:t>第02部分</a:t>
              </a:r>
              <a:endParaRPr lang="en-US" altLang="zh-CN" b="0" kern="1200" cap="none">
                <a:solidFill>
                  <a:srgbClr val="E60000"/>
                </a:solidFill>
                <a:latin typeface="汉仪劲楷简" panose="00020600040101010101" charset="-122"/>
                <a:ea typeface="汉仪劲楷简" panose="00020600040101010101" charset="-122"/>
                <a:cs typeface="汉仪劲楷简" panose="00020600040101010101" charset="-122"/>
              </a:endParaRPr>
            </a:p>
          </p:txBody>
        </p:sp>
        <p:grpSp>
          <p:nvGrpSpPr>
            <p:cNvPr id="7" name="组合 6"/>
            <p:cNvGrpSpPr/>
            <p:nvPr/>
          </p:nvGrpSpPr>
          <p:grpSpPr>
            <a:xfrm>
              <a:off x="4495" y="2950"/>
              <a:ext cx="3590" cy="211"/>
              <a:chOff x="2037342" y="3255425"/>
              <a:chExt cx="1591999" cy="133922"/>
            </a:xfrm>
          </p:grpSpPr>
          <p:cxnSp>
            <p:nvCxnSpPr>
              <p:cNvPr id="8" name="直接连接符 7"/>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a:off x="11179" y="2951"/>
              <a:ext cx="3590" cy="211"/>
              <a:chOff x="2037342" y="3255425"/>
              <a:chExt cx="1591999" cy="133922"/>
            </a:xfrm>
          </p:grpSpPr>
          <p:cxnSp>
            <p:nvCxnSpPr>
              <p:cNvPr id="12" name="直接连接符 11"/>
              <p:cNvCxnSpPr/>
              <p:nvPr/>
            </p:nvCxnSpPr>
            <p:spPr>
              <a:xfrm>
                <a:off x="2037342" y="3255425"/>
                <a:ext cx="15919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82795" y="3389347"/>
                <a:ext cx="1246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 name="文本框 9"/>
          <p:cNvSpPr txBox="1"/>
          <p:nvPr/>
        </p:nvSpPr>
        <p:spPr>
          <a:xfrm>
            <a:off x="2945764" y="4035339"/>
            <a:ext cx="6299835" cy="460375"/>
          </a:xfrm>
          <a:prstGeom prst="rect">
            <a:avLst/>
          </a:prstGeom>
          <a:noFill/>
        </p:spPr>
        <p:txBody>
          <a:bodyPr wrap="square" rtlCol="0">
            <a:spAutoFit/>
          </a:bodyPr>
          <a:lstStyle/>
          <a:p>
            <a:pPr algn="dist"/>
            <a:r>
              <a:rPr lang="en-US" sz="2400" dirty="0">
                <a:solidFill>
                  <a:srgbClr val="E60000"/>
                </a:solidFill>
                <a:latin typeface="汉仪劲楷简" panose="00020600040101010101" charset="-122"/>
                <a:ea typeface="汉仪劲楷简" panose="00020600040101010101" charset="-122"/>
                <a:cs typeface="汉仪劲楷简" panose="00020600040101010101" charset="-122"/>
              </a:rPr>
              <a:t>2023</a:t>
            </a:r>
            <a:r>
              <a:rPr lang="zh-CN" sz="2400" dirty="0">
                <a:solidFill>
                  <a:srgbClr val="E60000"/>
                </a:solidFill>
                <a:latin typeface="汉仪劲楷简" panose="00020600040101010101" charset="-122"/>
                <a:ea typeface="汉仪劲楷简" panose="00020600040101010101" charset="-122"/>
                <a:cs typeface="汉仪劲楷简" panose="00020600040101010101" charset="-122"/>
              </a:rPr>
              <a:t>年</a:t>
            </a:r>
            <a:r>
              <a:rPr sz="2400" dirty="0" err="1">
                <a:solidFill>
                  <a:srgbClr val="E60000"/>
                </a:solidFill>
                <a:latin typeface="汉仪劲楷简" panose="00020600040101010101" charset="-122"/>
                <a:ea typeface="汉仪劲楷简" panose="00020600040101010101" charset="-122"/>
                <a:cs typeface="汉仪劲楷简" panose="00020600040101010101" charset="-122"/>
              </a:rPr>
              <a:t>全民国家安全教育日</a:t>
            </a:r>
            <a:r>
              <a:rPr lang="zh-CN" sz="2400" dirty="0">
                <a:solidFill>
                  <a:srgbClr val="E60000"/>
                </a:solidFill>
                <a:latin typeface="汉仪劲楷简" panose="00020600040101010101" charset="-122"/>
                <a:ea typeface="汉仪劲楷简" panose="00020600040101010101" charset="-122"/>
                <a:cs typeface="汉仪劲楷简" panose="00020600040101010101" charset="-122"/>
              </a:rPr>
              <a:t>主题班会</a:t>
            </a:r>
            <a:endParaRPr lang="zh-CN" sz="2400" dirty="0">
              <a:solidFill>
                <a:srgbClr val="E60000"/>
              </a:solidFill>
              <a:latin typeface="汉仪劲楷简" panose="00020600040101010101" charset="-122"/>
              <a:ea typeface="汉仪劲楷简" panose="00020600040101010101" charset="-122"/>
              <a:cs typeface="汉仪劲楷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2000">
        <p:wipe/>
      </p:transition>
    </mc:Choice>
    <mc:Fallback>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81455" y="2740660"/>
            <a:ext cx="5151755" cy="584200"/>
          </a:xfrm>
          <a:prstGeom prst="roundRect">
            <a:avLst/>
          </a:prstGeom>
          <a:solidFill>
            <a:srgbClr val="E20000"/>
          </a:solidFill>
        </p:spPr>
        <p:txBody>
          <a:bodyPr wrap="square" bIns="107950" rtlCol="0" anchor="ctr" anchorCtr="0">
            <a:noAutofit/>
          </a:bodyPr>
          <a:lstStyle/>
          <a:p>
            <a:pPr lvl="0" algn="just">
              <a:buClrTx/>
              <a:buSzTx/>
              <a:buFontTx/>
            </a:pPr>
            <a:r>
              <a:rPr lang="zh-CN" altLang="en-US" sz="2800" dirty="0" smtClean="0">
                <a:solidFill>
                  <a:schemeClr val="bg1"/>
                </a:solidFill>
                <a:latin typeface="三极正智黑简体" panose="00000500000000000000" charset="-122"/>
                <a:ea typeface="三极正智黑简体" panose="00000500000000000000" charset="-122"/>
                <a:sym typeface="+mn-ea"/>
              </a:rPr>
              <a:t>提到国家安全，你会想到什么？</a:t>
            </a:r>
            <a:endParaRPr lang="zh-CN" altLang="en-US" sz="2800" dirty="0" smtClean="0">
              <a:solidFill>
                <a:schemeClr val="bg1"/>
              </a:solidFill>
              <a:latin typeface="三极正智黑简体" panose="00000500000000000000" charset="-122"/>
              <a:ea typeface="三极正智黑简体" panose="00000500000000000000" charset="-122"/>
              <a:sym typeface="+mn-ea"/>
            </a:endParaRPr>
          </a:p>
        </p:txBody>
      </p:sp>
      <p:sp>
        <p:nvSpPr>
          <p:cNvPr id="3" name="矩形 2"/>
          <p:cNvSpPr/>
          <p:nvPr/>
        </p:nvSpPr>
        <p:spPr>
          <a:xfrm>
            <a:off x="1329055" y="4247515"/>
            <a:ext cx="6084570" cy="953135"/>
          </a:xfrm>
          <a:prstGeom prst="rect">
            <a:avLst/>
          </a:prstGeom>
        </p:spPr>
        <p:txBody>
          <a:bodyPr wrap="square">
            <a:spAutoFit/>
          </a:bodyPr>
          <a:lstStyle/>
          <a:p>
            <a:pPr lvl="0" algn="l">
              <a:lnSpc>
                <a:spcPct val="200000"/>
              </a:lnSpc>
              <a:spcAft>
                <a:spcPts val="600"/>
              </a:spcAft>
              <a:buClr>
                <a:srgbClr val="E20000"/>
              </a:buClr>
              <a:buSzTx/>
              <a:buFont typeface="Arial" panose="020B0604020202020204" pitchFamily="34" charset="0"/>
            </a:pPr>
            <a:r>
              <a:rPr lang="zh-CN" altLang="en-US" sz="2800" dirty="0" smtClean="0">
                <a:solidFill>
                  <a:srgbClr val="E20000"/>
                </a:solidFill>
                <a:latin typeface="三极正智黑简体" panose="00000500000000000000" charset="-122"/>
                <a:ea typeface="三极正智黑简体" panose="00000500000000000000" charset="-122"/>
                <a:sym typeface="+mn-ea"/>
              </a:rPr>
              <a:t>实际上，国家安全远不止这些。</a:t>
            </a:r>
            <a:endParaRPr lang="zh-CN" altLang="en-US" sz="2800" dirty="0" smtClean="0">
              <a:solidFill>
                <a:srgbClr val="E20000"/>
              </a:solidFill>
              <a:latin typeface="三极正智黑简体" panose="00000500000000000000" charset="-122"/>
              <a:ea typeface="三极正智黑简体" panose="00000500000000000000" charset="-122"/>
              <a:sym typeface="+mn-ea"/>
            </a:endParaRPr>
          </a:p>
        </p:txBody>
      </p:sp>
      <p:sp>
        <p:nvSpPr>
          <p:cNvPr id="4" name="文本框 3"/>
          <p:cNvSpPr txBox="1"/>
          <p:nvPr/>
        </p:nvSpPr>
        <p:spPr>
          <a:xfrm>
            <a:off x="1351915" y="3489325"/>
            <a:ext cx="7498080" cy="829945"/>
          </a:xfrm>
          <a:prstGeom prst="rect">
            <a:avLst/>
          </a:prstGeom>
          <a:noFill/>
        </p:spPr>
        <p:txBody>
          <a:bodyPr wrap="none" rtlCol="0">
            <a:spAutoFit/>
          </a:bodyPr>
          <a:lstStyle/>
          <a:p>
            <a:pPr lvl="0" indent="0" algn="l">
              <a:lnSpc>
                <a:spcPct val="200000"/>
              </a:lnSpc>
              <a:spcAft>
                <a:spcPts val="600"/>
              </a:spcAft>
              <a:buClr>
                <a:srgbClr val="E20000"/>
              </a:buClr>
              <a:buSzTx/>
              <a:buFont typeface="Arial" panose="020B0604020202020204" pitchFamily="34" charset="0"/>
              <a:buNone/>
            </a:pPr>
            <a:r>
              <a:rPr lang="zh-CN" altLang="en-US" sz="2400" dirty="0" smtClean="0">
                <a:latin typeface="思源黑体 CN Normal" panose="020B0400000000000000" charset="-122"/>
                <a:ea typeface="思源黑体 CN Normal" panose="020B0400000000000000" charset="-122"/>
                <a:sym typeface="+mn-ea"/>
              </a:rPr>
              <a:t>是守护祖国领土不受入侵，是保守国家机密不被泄露。</a:t>
            </a:r>
            <a:endParaRPr lang="zh-CN" altLang="en-US" sz="2400" dirty="0" smtClean="0">
              <a:latin typeface="思源黑体 CN Normal" panose="020B0400000000000000" charset="-122"/>
              <a:ea typeface="思源黑体 CN Normal" panose="020B0400000000000000" charset="-122"/>
              <a:sym typeface="+mn-ea"/>
            </a:endParaRPr>
          </a:p>
        </p:txBody>
      </p:sp>
      <p:sp>
        <p:nvSpPr>
          <p:cNvPr id="5" name="圆角矩形 4"/>
          <p:cNvSpPr/>
          <p:nvPr/>
        </p:nvSpPr>
        <p:spPr>
          <a:xfrm>
            <a:off x="1192530" y="2353310"/>
            <a:ext cx="9807575" cy="3124835"/>
          </a:xfrm>
          <a:prstGeom prst="roundRect">
            <a:avLst>
              <a:gd name="adj" fmla="val 10130"/>
            </a:avLst>
          </a:prstGeom>
          <a:no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51miz-E897368-F656BB03"/>
          <p:cNvPicPr>
            <a:picLocks noChangeAspect="1"/>
          </p:cNvPicPr>
          <p:nvPr/>
        </p:nvPicPr>
        <p:blipFill>
          <a:blip r:embed="rId1"/>
          <a:stretch>
            <a:fillRect/>
          </a:stretch>
        </p:blipFill>
        <p:spPr>
          <a:xfrm>
            <a:off x="8617585" y="3266440"/>
            <a:ext cx="2382520" cy="1588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7"/>
          <p:cNvSpPr txBox="1"/>
          <p:nvPr/>
        </p:nvSpPr>
        <p:spPr>
          <a:xfrm>
            <a:off x="1680210" y="3202940"/>
            <a:ext cx="1762125" cy="528320"/>
          </a:xfrm>
          <a:prstGeom prst="roundRect">
            <a:avLst/>
          </a:prstGeom>
          <a:solidFill>
            <a:srgbClr val="E20000"/>
          </a:solidFill>
        </p:spPr>
        <p:txBody>
          <a:bodyPr wrap="square" bIns="108000" rtlCol="0" anchor="ctr" anchorCtr="0">
            <a:no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dirty="0">
                <a:solidFill>
                  <a:schemeClr val="bg1"/>
                </a:solidFill>
                <a:latin typeface="三极正智黑简体" panose="00000500000000000000" charset="-122"/>
                <a:ea typeface="三极正智黑简体" panose="00000500000000000000" charset="-122"/>
              </a:rPr>
              <a:t>国家政权</a:t>
            </a:r>
            <a:endParaRPr lang="zh-CN" altLang="en-US" sz="2400" dirty="0">
              <a:solidFill>
                <a:schemeClr val="bg1"/>
              </a:solidFill>
              <a:latin typeface="三极正智黑简体" panose="00000500000000000000" charset="-122"/>
              <a:ea typeface="三极正智黑简体" panose="00000500000000000000" charset="-122"/>
            </a:endParaRPr>
          </a:p>
        </p:txBody>
      </p:sp>
      <p:sp>
        <p:nvSpPr>
          <p:cNvPr id="26" name="TextBox 7"/>
          <p:cNvSpPr txBox="1"/>
          <p:nvPr/>
        </p:nvSpPr>
        <p:spPr>
          <a:xfrm>
            <a:off x="3512820" y="3202940"/>
            <a:ext cx="902335" cy="528320"/>
          </a:xfrm>
          <a:prstGeom prst="roundRect">
            <a:avLst/>
          </a:prstGeom>
          <a:solidFill>
            <a:srgbClr val="E20000"/>
          </a:solidFill>
        </p:spPr>
        <p:txBody>
          <a:bodyPr wrap="square" bIns="108000" rtlCol="0" anchor="ctr" anchorCtr="0">
            <a:no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dirty="0">
                <a:solidFill>
                  <a:schemeClr val="bg1"/>
                </a:solidFill>
                <a:latin typeface="三极正智黑简体" panose="00000500000000000000" charset="-122"/>
                <a:ea typeface="三极正智黑简体" panose="00000500000000000000" charset="-122"/>
              </a:rPr>
              <a:t>主权</a:t>
            </a:r>
            <a:endParaRPr lang="zh-CN" altLang="en-US" sz="2400" dirty="0">
              <a:solidFill>
                <a:schemeClr val="bg1"/>
              </a:solidFill>
              <a:latin typeface="三极正智黑简体" panose="00000500000000000000" charset="-122"/>
              <a:ea typeface="三极正智黑简体" panose="00000500000000000000" charset="-122"/>
            </a:endParaRPr>
          </a:p>
        </p:txBody>
      </p:sp>
      <p:sp>
        <p:nvSpPr>
          <p:cNvPr id="27" name="TextBox 7"/>
          <p:cNvSpPr txBox="1"/>
          <p:nvPr/>
        </p:nvSpPr>
        <p:spPr>
          <a:xfrm>
            <a:off x="4485640" y="3202940"/>
            <a:ext cx="2412365" cy="528320"/>
          </a:xfrm>
          <a:prstGeom prst="roundRect">
            <a:avLst/>
          </a:prstGeom>
          <a:solidFill>
            <a:srgbClr val="E20000"/>
          </a:solidFill>
        </p:spPr>
        <p:txBody>
          <a:bodyPr wrap="square" bIns="108000" rtlCol="0" anchor="ctr" anchorCtr="0">
            <a:no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dirty="0">
                <a:solidFill>
                  <a:schemeClr val="bg1"/>
                </a:solidFill>
                <a:latin typeface="三极正智黑简体" panose="00000500000000000000" charset="-122"/>
                <a:ea typeface="三极正智黑简体" panose="00000500000000000000" charset="-122"/>
              </a:rPr>
              <a:t>统一和领土完整</a:t>
            </a:r>
            <a:endParaRPr lang="zh-CN" altLang="en-US" sz="2400" dirty="0">
              <a:solidFill>
                <a:schemeClr val="bg1"/>
              </a:solidFill>
              <a:latin typeface="三极正智黑简体" panose="00000500000000000000" charset="-122"/>
              <a:ea typeface="三极正智黑简体" panose="00000500000000000000" charset="-122"/>
            </a:endParaRPr>
          </a:p>
        </p:txBody>
      </p:sp>
      <p:sp>
        <p:nvSpPr>
          <p:cNvPr id="28" name="TextBox 7"/>
          <p:cNvSpPr txBox="1"/>
          <p:nvPr/>
        </p:nvSpPr>
        <p:spPr>
          <a:xfrm>
            <a:off x="6968490" y="3202940"/>
            <a:ext cx="1748790" cy="528320"/>
          </a:xfrm>
          <a:prstGeom prst="roundRect">
            <a:avLst/>
          </a:prstGeom>
          <a:solidFill>
            <a:srgbClr val="E20000"/>
          </a:solidFill>
        </p:spPr>
        <p:txBody>
          <a:bodyPr wrap="square" bIns="108000" rtlCol="0" anchor="ctr" anchorCtr="0">
            <a:no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dirty="0">
                <a:solidFill>
                  <a:schemeClr val="bg1"/>
                </a:solidFill>
                <a:latin typeface="三极正智黑简体" panose="00000500000000000000" charset="-122"/>
                <a:ea typeface="三极正智黑简体" panose="00000500000000000000" charset="-122"/>
              </a:rPr>
              <a:t>人民福祉</a:t>
            </a:r>
            <a:endParaRPr lang="zh-CN" altLang="en-US" sz="2400" dirty="0">
              <a:solidFill>
                <a:schemeClr val="bg1"/>
              </a:solidFill>
              <a:latin typeface="三极正智黑简体" panose="00000500000000000000" charset="-122"/>
              <a:ea typeface="三极正智黑简体" panose="00000500000000000000" charset="-122"/>
            </a:endParaRPr>
          </a:p>
        </p:txBody>
      </p:sp>
      <p:sp>
        <p:nvSpPr>
          <p:cNvPr id="29" name="TextBox 7"/>
          <p:cNvSpPr txBox="1"/>
          <p:nvPr/>
        </p:nvSpPr>
        <p:spPr>
          <a:xfrm>
            <a:off x="8787765" y="3202940"/>
            <a:ext cx="1748155" cy="528320"/>
          </a:xfrm>
          <a:prstGeom prst="roundRect">
            <a:avLst/>
          </a:prstGeom>
          <a:solidFill>
            <a:srgbClr val="E20000"/>
          </a:solidFill>
        </p:spPr>
        <p:txBody>
          <a:bodyPr wrap="square" bIns="108000" rtlCol="0" anchor="ctr" anchorCtr="0">
            <a:no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dirty="0">
                <a:solidFill>
                  <a:schemeClr val="bg1"/>
                </a:solidFill>
                <a:latin typeface="三极正智黑简体" panose="00000500000000000000" charset="-122"/>
                <a:ea typeface="三极正智黑简体" panose="00000500000000000000" charset="-122"/>
              </a:rPr>
              <a:t>经济社会</a:t>
            </a:r>
            <a:endParaRPr lang="zh-CN" altLang="en-US" sz="2400" dirty="0">
              <a:solidFill>
                <a:schemeClr val="bg1"/>
              </a:solidFill>
              <a:latin typeface="三极正智黑简体" panose="00000500000000000000" charset="-122"/>
              <a:ea typeface="三极正智黑简体" panose="00000500000000000000" charset="-122"/>
            </a:endParaRPr>
          </a:p>
        </p:txBody>
      </p:sp>
      <p:sp>
        <p:nvSpPr>
          <p:cNvPr id="6" name="文本框 5"/>
          <p:cNvSpPr txBox="1"/>
          <p:nvPr/>
        </p:nvSpPr>
        <p:spPr>
          <a:xfrm>
            <a:off x="3948430" y="2397760"/>
            <a:ext cx="4305935" cy="583565"/>
          </a:xfrm>
          <a:prstGeom prst="rect">
            <a:avLst/>
          </a:prstGeom>
          <a:noFill/>
          <a:effectLst/>
        </p:spPr>
        <p:txBody>
          <a:bodyPr wrap="square" rtlCol="0" anchor="t">
            <a:spAutoFit/>
          </a:bodyPr>
          <a:lstStyle/>
          <a:p>
            <a:pPr marL="514350" indent="-514350" algn="ctr">
              <a:buFont typeface="字魂105号-简雅黑" panose="00000500000000000000" charset="-122"/>
              <a:buAutoNum type="arabicPeriod"/>
            </a:pPr>
            <a:r>
              <a:rPr lang="zh-CN" altLang="en-US" sz="3200">
                <a:ln>
                  <a:noFill/>
                </a:ln>
                <a:solidFill>
                  <a:srgbClr val="E20000"/>
                </a:solidFill>
                <a:latin typeface="三极正智黑简体" panose="00000500000000000000" charset="-122"/>
                <a:ea typeface="三极正智黑简体" panose="00000500000000000000" charset="-122"/>
                <a:sym typeface="+mn-ea"/>
              </a:rPr>
              <a:t>什么是国家安全？</a:t>
            </a:r>
            <a:endParaRPr lang="zh-CN" altLang="en-US" sz="3200">
              <a:ln>
                <a:noFill/>
              </a:ln>
              <a:solidFill>
                <a:srgbClr val="E20000"/>
              </a:solidFill>
              <a:latin typeface="三极正智黑简体" panose="00000500000000000000" charset="-122"/>
              <a:ea typeface="三极正智黑简体" panose="00000500000000000000" charset="-122"/>
              <a:sym typeface="+mn-ea"/>
            </a:endParaRPr>
          </a:p>
        </p:txBody>
      </p:sp>
      <p:sp>
        <p:nvSpPr>
          <p:cNvPr id="24" name="矩形 23"/>
          <p:cNvSpPr/>
          <p:nvPr/>
        </p:nvSpPr>
        <p:spPr>
          <a:xfrm>
            <a:off x="1558925" y="3769360"/>
            <a:ext cx="9074150" cy="1767205"/>
          </a:xfrm>
          <a:prstGeom prst="rect">
            <a:avLst/>
          </a:prstGeom>
        </p:spPr>
        <p:txBody>
          <a:bodyPr wrap="square" lIns="105571" tIns="52784" rIns="105571" bIns="52784">
            <a:spAutoFit/>
          </a:bodyPr>
          <a:lstStyle/>
          <a:p>
            <a:pPr lvl="0" algn="just" fontAlgn="auto">
              <a:lnSpc>
                <a:spcPct val="180000"/>
              </a:lnSpc>
              <a:buClr>
                <a:srgbClr val="C00000"/>
              </a:buClr>
              <a:defRPr/>
            </a:pPr>
            <a:r>
              <a:rPr lang="zh-CN" altLang="en-US" sz="2000" dirty="0">
                <a:solidFill>
                  <a:schemeClr val="tx1"/>
                </a:solidFill>
                <a:latin typeface="思源黑体 CN Normal" panose="020B0400000000000000" charset="-122"/>
                <a:ea typeface="思源黑体 CN Normal" panose="020B0400000000000000" charset="-122"/>
              </a:rPr>
              <a:t>《中华人民共和国国家安全法》第一章第二条规定：国家安全是指国家政权、主权、统一和领土完整、人民福祉、经济社会可持续发展和国家其他重大利益相对处于没有危险和不受内外威胁的状态，以及保障持续安全状态的能力。</a:t>
            </a:r>
            <a:endParaRPr lang="zh-CN" altLang="en-US" sz="2000" dirty="0">
              <a:solidFill>
                <a:schemeClr val="tx1"/>
              </a:solidFill>
              <a:latin typeface="思源黑体 CN Normal" panose="020B0400000000000000" charset="-122"/>
              <a:ea typeface="思源黑体 CN Normal" panose="020B0400000000000000" charset="-122"/>
            </a:endParaRPr>
          </a:p>
        </p:txBody>
      </p:sp>
      <p:sp>
        <p:nvSpPr>
          <p:cNvPr id="5" name="圆角矩形 4"/>
          <p:cNvSpPr/>
          <p:nvPr/>
        </p:nvSpPr>
        <p:spPr>
          <a:xfrm>
            <a:off x="1405255" y="2256790"/>
            <a:ext cx="9381490" cy="3397885"/>
          </a:xfrm>
          <a:prstGeom prst="roundRect">
            <a:avLst>
              <a:gd name="adj" fmla="val 10130"/>
            </a:avLst>
          </a:prstGeom>
          <a:no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8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P spid="29"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97000" y="2009140"/>
            <a:ext cx="5596890" cy="521970"/>
          </a:xfrm>
          <a:prstGeom prst="rect">
            <a:avLst/>
          </a:prstGeom>
          <a:noFill/>
          <a:effectLst/>
        </p:spPr>
        <p:txBody>
          <a:bodyPr wrap="square" rtlCol="0" anchor="t">
            <a:spAutoFit/>
          </a:bodyPr>
          <a:lstStyle/>
          <a:p>
            <a:pPr lvl="0" indent="0" algn="dist">
              <a:buClrTx/>
              <a:buSzTx/>
              <a:buFont typeface="字魂105号-简雅黑" panose="00000500000000000000" charset="-122"/>
              <a:buNone/>
            </a:pPr>
            <a:r>
              <a:rPr lang="en-US" altLang="zh-CN" sz="2800">
                <a:ln>
                  <a:noFill/>
                </a:ln>
                <a:solidFill>
                  <a:srgbClr val="E20000"/>
                </a:solidFill>
                <a:latin typeface="思源黑体 CN Medium" panose="020B0600000000000000" charset="-122"/>
                <a:ea typeface="思源黑体 CN Medium" panose="020B0600000000000000" charset="-122"/>
                <a:sym typeface="+mn-ea"/>
              </a:rPr>
              <a:t>2.</a:t>
            </a:r>
            <a:r>
              <a:rPr lang="zh-CN" altLang="en-US" sz="2800">
                <a:ln>
                  <a:noFill/>
                </a:ln>
                <a:solidFill>
                  <a:srgbClr val="E20000"/>
                </a:solidFill>
                <a:latin typeface="三极正智黑简体" panose="00000500000000000000" charset="-122"/>
                <a:ea typeface="三极正智黑简体" panose="00000500000000000000" charset="-122"/>
                <a:sym typeface="+mn-ea"/>
              </a:rPr>
              <a:t>与国家安全密切相关的法律法规</a:t>
            </a:r>
            <a:endParaRPr lang="zh-CN" altLang="en-US" sz="2800">
              <a:ln>
                <a:noFill/>
              </a:ln>
              <a:solidFill>
                <a:srgbClr val="E20000"/>
              </a:solidFill>
              <a:latin typeface="三极正智黑简体" panose="00000500000000000000" charset="-122"/>
              <a:ea typeface="三极正智黑简体" panose="00000500000000000000" charset="-122"/>
              <a:sym typeface="+mn-ea"/>
            </a:endParaRPr>
          </a:p>
        </p:txBody>
      </p:sp>
      <p:grpSp>
        <p:nvGrpSpPr>
          <p:cNvPr id="9" name="组合 8"/>
          <p:cNvGrpSpPr/>
          <p:nvPr/>
        </p:nvGrpSpPr>
        <p:grpSpPr>
          <a:xfrm>
            <a:off x="1592533" y="2783972"/>
            <a:ext cx="4190834" cy="451485"/>
            <a:chOff x="1168400" y="4498704"/>
            <a:chExt cx="4927600" cy="530857"/>
          </a:xfrm>
          <a:solidFill>
            <a:srgbClr val="E20000"/>
          </a:solidFill>
        </p:grpSpPr>
        <p:sp>
          <p:nvSpPr>
            <p:cNvPr id="12" name="任意多边形: 形状 11"/>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11" name="矩形 10"/>
            <p:cNvSpPr/>
            <p:nvPr/>
          </p:nvSpPr>
          <p:spPr>
            <a:xfrm>
              <a:off x="1398876" y="4498704"/>
              <a:ext cx="4554478" cy="530857"/>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《中华人民共和国宪法》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14" name="组合 13"/>
          <p:cNvGrpSpPr/>
          <p:nvPr/>
        </p:nvGrpSpPr>
        <p:grpSpPr>
          <a:xfrm>
            <a:off x="6341358" y="2795404"/>
            <a:ext cx="4190834" cy="451485"/>
            <a:chOff x="1168400" y="4512143"/>
            <a:chExt cx="4927600" cy="530857"/>
          </a:xfrm>
          <a:solidFill>
            <a:srgbClr val="E20000"/>
          </a:solidFill>
        </p:grpSpPr>
        <p:sp>
          <p:nvSpPr>
            <p:cNvPr id="17" name="任意多边形: 形状 16"/>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16" name="矩形 15"/>
            <p:cNvSpPr/>
            <p:nvPr/>
          </p:nvSpPr>
          <p:spPr>
            <a:xfrm>
              <a:off x="1399623" y="4512143"/>
              <a:ext cx="4555224" cy="530857"/>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《中华人民共和国刑法》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4" name="组合 3"/>
          <p:cNvGrpSpPr/>
          <p:nvPr/>
        </p:nvGrpSpPr>
        <p:grpSpPr>
          <a:xfrm>
            <a:off x="1592533" y="3504099"/>
            <a:ext cx="4190834" cy="451455"/>
            <a:chOff x="1168400" y="4498707"/>
            <a:chExt cx="4927600" cy="530856"/>
          </a:xfrm>
          <a:solidFill>
            <a:srgbClr val="E20000"/>
          </a:solidFill>
        </p:grpSpPr>
        <p:sp>
          <p:nvSpPr>
            <p:cNvPr id="6" name="任意多边形: 形状 11"/>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8" name="矩形 7"/>
            <p:cNvSpPr/>
            <p:nvPr/>
          </p:nvSpPr>
          <p:spPr>
            <a:xfrm>
              <a:off x="1398876" y="4498707"/>
              <a:ext cx="4554478" cy="530856"/>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《国家安全法》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39" name="组合 38"/>
          <p:cNvGrpSpPr/>
          <p:nvPr/>
        </p:nvGrpSpPr>
        <p:grpSpPr>
          <a:xfrm>
            <a:off x="6341358" y="3515523"/>
            <a:ext cx="4190834" cy="451455"/>
            <a:chOff x="1168400" y="4512146"/>
            <a:chExt cx="4927600" cy="530858"/>
          </a:xfrm>
          <a:solidFill>
            <a:srgbClr val="E20000"/>
          </a:solidFill>
        </p:grpSpPr>
        <p:sp>
          <p:nvSpPr>
            <p:cNvPr id="41" name="任意多边形: 形状 16"/>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43" name="矩形 42"/>
            <p:cNvSpPr/>
            <p:nvPr/>
          </p:nvSpPr>
          <p:spPr>
            <a:xfrm>
              <a:off x="1399623" y="4512146"/>
              <a:ext cx="4555224" cy="530858"/>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《反间谍法》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44" name="组合 43"/>
          <p:cNvGrpSpPr/>
          <p:nvPr/>
        </p:nvGrpSpPr>
        <p:grpSpPr>
          <a:xfrm>
            <a:off x="1592533" y="4224189"/>
            <a:ext cx="4190834" cy="451455"/>
            <a:chOff x="1168400" y="4498707"/>
            <a:chExt cx="4927600" cy="530856"/>
          </a:xfrm>
          <a:solidFill>
            <a:srgbClr val="E20000"/>
          </a:solidFill>
        </p:grpSpPr>
        <p:sp>
          <p:nvSpPr>
            <p:cNvPr id="46" name="任意多边形: 形状 11"/>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48" name="矩形 47"/>
            <p:cNvSpPr/>
            <p:nvPr/>
          </p:nvSpPr>
          <p:spPr>
            <a:xfrm>
              <a:off x="1398876" y="4498707"/>
              <a:ext cx="4554478" cy="530856"/>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《反恐怖主义法》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49" name="组合 48"/>
          <p:cNvGrpSpPr/>
          <p:nvPr/>
        </p:nvGrpSpPr>
        <p:grpSpPr>
          <a:xfrm>
            <a:off x="6341358" y="4235613"/>
            <a:ext cx="4307840" cy="451485"/>
            <a:chOff x="1168400" y="4512146"/>
            <a:chExt cx="5065177" cy="530893"/>
          </a:xfrm>
          <a:solidFill>
            <a:srgbClr val="E20000"/>
          </a:solidFill>
        </p:grpSpPr>
        <p:sp>
          <p:nvSpPr>
            <p:cNvPr id="51" name="任意多边形: 形状 16"/>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53" name="矩形 52"/>
            <p:cNvSpPr/>
            <p:nvPr/>
          </p:nvSpPr>
          <p:spPr>
            <a:xfrm>
              <a:off x="1169147" y="4512146"/>
              <a:ext cx="5064430" cy="530893"/>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《境外非政府组织境内活动管理法》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54" name="组合 53"/>
          <p:cNvGrpSpPr/>
          <p:nvPr/>
        </p:nvGrpSpPr>
        <p:grpSpPr>
          <a:xfrm>
            <a:off x="1592533" y="4944279"/>
            <a:ext cx="4190834" cy="451455"/>
            <a:chOff x="1168400" y="4498707"/>
            <a:chExt cx="4927600" cy="530856"/>
          </a:xfrm>
          <a:solidFill>
            <a:srgbClr val="E20000"/>
          </a:solidFill>
        </p:grpSpPr>
        <p:sp>
          <p:nvSpPr>
            <p:cNvPr id="56" name="任意多边形: 形状 11"/>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58" name="矩形 57"/>
            <p:cNvSpPr/>
            <p:nvPr/>
          </p:nvSpPr>
          <p:spPr>
            <a:xfrm>
              <a:off x="1398876" y="4498707"/>
              <a:ext cx="4554478" cy="530856"/>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《网络安全法》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59" name="组合 58"/>
          <p:cNvGrpSpPr/>
          <p:nvPr/>
        </p:nvGrpSpPr>
        <p:grpSpPr>
          <a:xfrm>
            <a:off x="6341358" y="4955703"/>
            <a:ext cx="4190834" cy="451455"/>
            <a:chOff x="1168400" y="4512146"/>
            <a:chExt cx="4927600" cy="530858"/>
          </a:xfrm>
          <a:solidFill>
            <a:srgbClr val="E20000"/>
          </a:solidFill>
        </p:grpSpPr>
        <p:sp>
          <p:nvSpPr>
            <p:cNvPr id="61" name="任意多边形: 形状 16"/>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63" name="矩形 62"/>
            <p:cNvSpPr/>
            <p:nvPr/>
          </p:nvSpPr>
          <p:spPr>
            <a:xfrm>
              <a:off x="1399623" y="4512146"/>
              <a:ext cx="4555224" cy="530858"/>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《国家情报法》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64" name="组合 63"/>
          <p:cNvGrpSpPr/>
          <p:nvPr/>
        </p:nvGrpSpPr>
        <p:grpSpPr>
          <a:xfrm>
            <a:off x="1592533" y="5664369"/>
            <a:ext cx="4190834" cy="451455"/>
            <a:chOff x="1168400" y="4498707"/>
            <a:chExt cx="4927600" cy="530856"/>
          </a:xfrm>
          <a:solidFill>
            <a:srgbClr val="E20000"/>
          </a:solidFill>
        </p:grpSpPr>
        <p:sp>
          <p:nvSpPr>
            <p:cNvPr id="66" name="任意多边形: 形状 11"/>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68" name="矩形 67"/>
            <p:cNvSpPr/>
            <p:nvPr/>
          </p:nvSpPr>
          <p:spPr>
            <a:xfrm>
              <a:off x="1398876" y="4498707"/>
              <a:ext cx="4554478" cy="530856"/>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《核安全法》</a:t>
              </a:r>
              <a:endParaRPr lang="zh-CN" altLang="en-US" sz="2000" dirty="0">
                <a:solidFill>
                  <a:schemeClr val="bg1"/>
                </a:solidFill>
                <a:latin typeface="字魂105号-简雅黑" panose="00000500000000000000" charset="-122"/>
                <a:ea typeface="字魂105号-简雅黑" panose="00000500000000000000" charset="-122"/>
              </a:endParaRPr>
            </a:p>
          </p:txBody>
        </p:sp>
      </p:grpSp>
      <p:grpSp>
        <p:nvGrpSpPr>
          <p:cNvPr id="69" name="组合 68"/>
          <p:cNvGrpSpPr/>
          <p:nvPr/>
        </p:nvGrpSpPr>
        <p:grpSpPr>
          <a:xfrm>
            <a:off x="6341993" y="5677698"/>
            <a:ext cx="4307840" cy="451485"/>
            <a:chOff x="1168400" y="4512146"/>
            <a:chExt cx="5065176" cy="530893"/>
          </a:xfrm>
          <a:solidFill>
            <a:srgbClr val="E20000"/>
          </a:solidFill>
        </p:grpSpPr>
        <p:sp>
          <p:nvSpPr>
            <p:cNvPr id="71" name="任意多边形: 形状 16"/>
            <p:cNvSpPr/>
            <p:nvPr/>
          </p:nvSpPr>
          <p:spPr>
            <a:xfrm flipH="1">
              <a:off x="1168400" y="4538328"/>
              <a:ext cx="4927600" cy="460395"/>
            </a:xfrm>
            <a:prstGeom prst="rect">
              <a:avLst/>
            </a:prstGeom>
            <a:grp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bg1"/>
                </a:solidFill>
                <a:latin typeface="字魂105号-简雅黑" panose="00000500000000000000" charset="-122"/>
                <a:ea typeface="字魂105号-简雅黑" panose="00000500000000000000" charset="-122"/>
              </a:endParaRPr>
            </a:p>
          </p:txBody>
        </p:sp>
        <p:sp>
          <p:nvSpPr>
            <p:cNvPr id="73" name="矩形 72"/>
            <p:cNvSpPr/>
            <p:nvPr/>
          </p:nvSpPr>
          <p:spPr>
            <a:xfrm>
              <a:off x="1399110" y="4512146"/>
              <a:ext cx="4834466" cy="530893"/>
            </a:xfrm>
            <a:prstGeom prst="rect">
              <a:avLst/>
            </a:prstGeom>
            <a:noFill/>
          </p:spPr>
          <p:txBody>
            <a:bodyPr wrap="square" lIns="105571" tIns="52784" rIns="105571" bIns="52784">
              <a:spAutoFit/>
            </a:bodyPr>
            <a:lstStyle/>
            <a:p>
              <a:pPr algn="ctr">
                <a:lnSpc>
                  <a:spcPts val="2700"/>
                </a:lnSpc>
              </a:pPr>
              <a:r>
                <a:rPr lang="zh-CN" altLang="en-US" sz="2000" dirty="0">
                  <a:solidFill>
                    <a:schemeClr val="bg1"/>
                  </a:solidFill>
                  <a:latin typeface="字魂105号-简雅黑" panose="00000500000000000000" charset="-122"/>
                  <a:ea typeface="字魂105号-简雅黑" panose="00000500000000000000" charset="-122"/>
                </a:rPr>
                <a:t>《反国家分裂法》等等。</a:t>
              </a:r>
              <a:endParaRPr lang="zh-CN" altLang="en-US" sz="2000" dirty="0">
                <a:solidFill>
                  <a:schemeClr val="bg1"/>
                </a:solidFill>
                <a:latin typeface="字魂105号-简雅黑" panose="00000500000000000000" charset="-122"/>
                <a:ea typeface="字魂105号-简雅黑" panose="000005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anim calcmode="lin" valueType="num">
                                      <p:cBhvr>
                                        <p:cTn id="44" dur="1000" fill="hold"/>
                                        <p:tgtEl>
                                          <p:spTgt spid="49"/>
                                        </p:tgtEl>
                                        <p:attrNameLst>
                                          <p:attrName>ppt_x</p:attrName>
                                        </p:attrNameLst>
                                      </p:cBhvr>
                                      <p:tavLst>
                                        <p:tav tm="0">
                                          <p:val>
                                            <p:strVal val="#ppt_x"/>
                                          </p:val>
                                        </p:tav>
                                        <p:tav tm="100000">
                                          <p:val>
                                            <p:strVal val="#ppt_x"/>
                                          </p:val>
                                        </p:tav>
                                      </p:tavLst>
                                    </p:anim>
                                    <p:anim calcmode="lin" valueType="num">
                                      <p:cBhvr>
                                        <p:cTn id="45" dur="1000" fill="hold"/>
                                        <p:tgtEl>
                                          <p:spTgt spid="4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anim calcmode="lin" valueType="num">
                                      <p:cBhvr>
                                        <p:cTn id="56" dur="1000" fill="hold"/>
                                        <p:tgtEl>
                                          <p:spTgt spid="59"/>
                                        </p:tgtEl>
                                        <p:attrNameLst>
                                          <p:attrName>ppt_x</p:attrName>
                                        </p:attrNameLst>
                                      </p:cBhvr>
                                      <p:tavLst>
                                        <p:tav tm="0">
                                          <p:val>
                                            <p:strVal val="#ppt_x"/>
                                          </p:val>
                                        </p:tav>
                                        <p:tav tm="100000">
                                          <p:val>
                                            <p:strVal val="#ppt_x"/>
                                          </p:val>
                                        </p:tav>
                                      </p:tavLst>
                                    </p:anim>
                                    <p:anim calcmode="lin" valueType="num">
                                      <p:cBhvr>
                                        <p:cTn id="57" dur="1000" fill="hold"/>
                                        <p:tgtEl>
                                          <p:spTgt spid="5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anim calcmode="lin" valueType="num">
                                      <p:cBhvr>
                                        <p:cTn id="62" dur="1000" fill="hold"/>
                                        <p:tgtEl>
                                          <p:spTgt spid="64"/>
                                        </p:tgtEl>
                                        <p:attrNameLst>
                                          <p:attrName>ppt_x</p:attrName>
                                        </p:attrNameLst>
                                      </p:cBhvr>
                                      <p:tavLst>
                                        <p:tav tm="0">
                                          <p:val>
                                            <p:strVal val="#ppt_x"/>
                                          </p:val>
                                        </p:tav>
                                        <p:tav tm="100000">
                                          <p:val>
                                            <p:strVal val="#ppt_x"/>
                                          </p:val>
                                        </p:tav>
                                      </p:tavLst>
                                    </p:anim>
                                    <p:anim calcmode="lin" valueType="num">
                                      <p:cBhvr>
                                        <p:cTn id="63" dur="1000" fill="hold"/>
                                        <p:tgtEl>
                                          <p:spTgt spid="6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KSO_WM_BEAUTIFY_FLAG" val="#wm#"/>
  <p:tag name="KSO_WM_TEMPLATE_CATEGORY" val="custom"/>
  <p:tag name="KSO_WM_TEMPLATE_INDEX" val="20177407"/>
</p:tagLst>
</file>

<file path=ppt/tags/tag10.xml><?xml version="1.0" encoding="utf-8"?>
<p:tagLst xmlns:p="http://schemas.openxmlformats.org/presentationml/2006/main">
  <p:tag name="PA" val="v5.2.4"/>
</p:tagLst>
</file>

<file path=ppt/tags/tag11.xml><?xml version="1.0" encoding="utf-8"?>
<p:tagLst xmlns:p="http://schemas.openxmlformats.org/presentationml/2006/main">
  <p:tag name="PA" val="v5.2.4"/>
</p:tagLst>
</file>

<file path=ppt/tags/tag12.xml><?xml version="1.0" encoding="utf-8"?>
<p:tagLst xmlns:p="http://schemas.openxmlformats.org/presentationml/2006/main">
  <p:tag name="PA" val="v5.2.4"/>
</p:tagLst>
</file>

<file path=ppt/tags/tag13.xml><?xml version="1.0" encoding="utf-8"?>
<p:tagLst xmlns:p="http://schemas.openxmlformats.org/presentationml/2006/main">
  <p:tag name="PA" val="v5.2.4"/>
</p:tagLst>
</file>

<file path=ppt/tags/tag14.xml><?xml version="1.0" encoding="utf-8"?>
<p:tagLst xmlns:p="http://schemas.openxmlformats.org/presentationml/2006/main">
  <p:tag name="PA" val="v5.2.4"/>
</p:tagLst>
</file>

<file path=ppt/tags/tag15.xml><?xml version="1.0" encoding="utf-8"?>
<p:tagLst xmlns:p="http://schemas.openxmlformats.org/presentationml/2006/main">
  <p:tag name="PA" val="v5.2.4"/>
</p:tagLst>
</file>

<file path=ppt/tags/tag16.xml><?xml version="1.0" encoding="utf-8"?>
<p:tagLst xmlns:p="http://schemas.openxmlformats.org/presentationml/2006/main">
  <p:tag name="PA" val="v5.2.4"/>
</p:tagLst>
</file>

<file path=ppt/tags/tag17.xml><?xml version="1.0" encoding="utf-8"?>
<p:tagLst xmlns:p="http://schemas.openxmlformats.org/presentationml/2006/main">
  <p:tag name="PA" val="v5.2.4"/>
</p:tagLst>
</file>

<file path=ppt/tags/tag18.xml><?xml version="1.0" encoding="utf-8"?>
<p:tagLst xmlns:p="http://schemas.openxmlformats.org/presentationml/2006/main">
  <p:tag name="PA" val="v5.2.8"/>
</p:tagLst>
</file>

<file path=ppt/tags/tag19.xml><?xml version="1.0" encoding="utf-8"?>
<p:tagLst xmlns:p="http://schemas.openxmlformats.org/presentationml/2006/main">
  <p:tag name="KSO_WPP_MARK_KEY" val="2af1b8ed-120f-4069-a5ae-813affe675bc"/>
  <p:tag name="COMMONDATA" val="eyJoZGlkIjoiMGZkNTNkZDcxYzMyZGRiOGM2YzBkOGMyMGU5MjQ1MDgifQ=="/>
</p:tagLst>
</file>

<file path=ppt/tags/tag2.xml><?xml version="1.0" encoding="utf-8"?>
<p:tagLst xmlns:p="http://schemas.openxmlformats.org/presentationml/2006/main">
  <p:tag name="PA" val="v5.2.4"/>
</p:tagLst>
</file>

<file path=ppt/tags/tag3.xml><?xml version="1.0" encoding="utf-8"?>
<p:tagLst xmlns:p="http://schemas.openxmlformats.org/presentationml/2006/main">
  <p:tag name="PA" val="v5.2.4"/>
</p:tagLst>
</file>

<file path=ppt/tags/tag4.xml><?xml version="1.0" encoding="utf-8"?>
<p:tagLst xmlns:p="http://schemas.openxmlformats.org/presentationml/2006/main">
  <p:tag name="PA" val="v5.2.4"/>
</p:tagLst>
</file>

<file path=ppt/tags/tag5.xml><?xml version="1.0" encoding="utf-8"?>
<p:tagLst xmlns:p="http://schemas.openxmlformats.org/presentationml/2006/main">
  <p:tag name="PA" val="v5.2.4"/>
</p:tagLst>
</file>

<file path=ppt/tags/tag6.xml><?xml version="1.0" encoding="utf-8"?>
<p:tagLst xmlns:p="http://schemas.openxmlformats.org/presentationml/2006/main">
  <p:tag name="PA" val="v5.2.4"/>
</p:tagLst>
</file>

<file path=ppt/tags/tag7.xml><?xml version="1.0" encoding="utf-8"?>
<p:tagLst xmlns:p="http://schemas.openxmlformats.org/presentationml/2006/main">
  <p:tag name="PA" val="v5.2.4"/>
</p:tagLst>
</file>

<file path=ppt/tags/tag8.xml><?xml version="1.0" encoding="utf-8"?>
<p:tagLst xmlns:p="http://schemas.openxmlformats.org/presentationml/2006/main">
  <p:tag name="PA" val="v5.2.4"/>
</p:tagLst>
</file>

<file path=ppt/tags/tag9.xml><?xml version="1.0" encoding="utf-8"?>
<p:tagLst xmlns:p="http://schemas.openxmlformats.org/presentationml/2006/main">
  <p:tag name="PA" val="v5.2.4"/>
</p:tagLst>
</file>

<file path=ppt/theme/theme1.xml><?xml version="1.0" encoding="utf-8"?>
<a:theme xmlns:a="http://schemas.openxmlformats.org/drawingml/2006/main" name="Office 主题​​">
  <a:themeElements>
    <a:clrScheme name="自定义 1570">
      <a:dk1>
        <a:sysClr val="windowText" lastClr="000000"/>
      </a:dk1>
      <a:lt1>
        <a:sysClr val="window" lastClr="FFFFFF"/>
      </a:lt1>
      <a:dk2>
        <a:srgbClr val="44546A"/>
      </a:dk2>
      <a:lt2>
        <a:srgbClr val="E7E6E6"/>
      </a:lt2>
      <a:accent1>
        <a:srgbClr val="D60000"/>
      </a:accent1>
      <a:accent2>
        <a:srgbClr val="F05327"/>
      </a:accent2>
      <a:accent3>
        <a:srgbClr val="34A471"/>
      </a:accent3>
      <a:accent4>
        <a:srgbClr val="FFC000"/>
      </a:accent4>
      <a:accent5>
        <a:srgbClr val="5B9BD5"/>
      </a:accent5>
      <a:accent6>
        <a:srgbClr val="70AD47"/>
      </a:accent6>
      <a:hlink>
        <a:srgbClr val="0563C1"/>
      </a:hlink>
      <a:folHlink>
        <a:srgbClr val="954F72"/>
      </a:folHlink>
    </a:clrScheme>
    <a:fontScheme name="ldquxcel">
      <a:majorFont>
        <a:latin typeface=""/>
        <a:ea typeface="思源黑体 CN Normal"/>
        <a:cs typeface=""/>
      </a:majorFont>
      <a:minorFont>
        <a:latin typeface=""/>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思源黑体 CN Normal"/>
        <a:font script="Hebr" typeface="思源黑体 CN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思源黑体 CN Normal"/>
        <a:font script="Hant" typeface="新細明體"/>
        <a:font script="Arab" typeface="思源黑体 CN Normal"/>
        <a:font script="Hebr" typeface="思源黑体 CN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3505</Words>
  <Application>WPS 演示</Application>
  <PresentationFormat>宽屏</PresentationFormat>
  <Paragraphs>305</Paragraphs>
  <Slides>27</Slides>
  <Notes>5</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Arial</vt:lpstr>
      <vt:lpstr>宋体</vt:lpstr>
      <vt:lpstr>Wingdings</vt:lpstr>
      <vt:lpstr>思源黑体 CN Normal</vt:lpstr>
      <vt:lpstr>汉仪超粗宋简</vt:lpstr>
      <vt:lpstr>黑体</vt:lpstr>
      <vt:lpstr>微软雅黑</vt:lpstr>
      <vt:lpstr>方正黑体_GBK</vt:lpstr>
      <vt:lpstr>Aa攒劲小楷</vt:lpstr>
      <vt:lpstr>汉仪劲楷简</vt:lpstr>
      <vt:lpstr>印品赤壁赋体</vt:lpstr>
      <vt:lpstr>三极正智黑简体</vt:lpstr>
      <vt:lpstr>三极正极黑简体</vt:lpstr>
      <vt:lpstr>思源黑体 CN Medium</vt:lpstr>
      <vt:lpstr>字魂105号-简雅黑</vt:lpstr>
      <vt:lpstr>Arial Unicode MS</vt:lpstr>
      <vt:lpstr>思源黑体 CN Normal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230</cp:revision>
  <dcterms:created xsi:type="dcterms:W3CDTF">2021-03-10T11:26:00Z</dcterms:created>
  <dcterms:modified xsi:type="dcterms:W3CDTF">2025-12-04T01:32:33Z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216397AD843E46CC9AB6B38474C1B253_13</vt:lpwstr>
  </property>
  <property fmtid="{D5CDD505-2E9C-101B-9397-08002B2CF9AE}" pid="3" name="KSOProductBuildVer">
    <vt:lpwstr>2052-12.1.0.23542</vt:lpwstr>
  </property>
</Properties>
</file>